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2" r:id="rId3"/>
    <p:sldId id="281" r:id="rId4"/>
    <p:sldId id="283" r:id="rId5"/>
    <p:sldId id="257" r:id="rId6"/>
    <p:sldId id="265" r:id="rId7"/>
    <p:sldId id="266" r:id="rId8"/>
    <p:sldId id="267" r:id="rId9"/>
    <p:sldId id="268" r:id="rId10"/>
    <p:sldId id="269" r:id="rId11"/>
    <p:sldId id="270" r:id="rId12"/>
    <p:sldId id="284" r:id="rId13"/>
    <p:sldId id="287" r:id="rId14"/>
    <p:sldId id="28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6" autoAdjust="0"/>
    <p:restoredTop sz="94660"/>
  </p:normalViewPr>
  <p:slideViewPr>
    <p:cSldViewPr snapToGrid="0">
      <p:cViewPr varScale="1">
        <p:scale>
          <a:sx n="97" d="100"/>
          <a:sy n="97" d="100"/>
        </p:scale>
        <p:origin x="558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B32D1-E77D-C1D1-DF84-7F1D234814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A68BB9-1547-295A-A086-FB181D1249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63269E-C9A9-A3DF-BE25-FB2F072E8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A73F-13C2-4FEA-9BB3-7F8B5F43DDA5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C3CE3-4539-376C-F7DA-AA5FA02E2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5AF39-385B-943B-876A-5BF773846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A1CAF-6E5E-46E3-8CC8-87B0D79E6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99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3DD74-4F11-A987-E5DF-A8AD08C88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8835C8-2AFB-030C-65C3-8EA7C656D9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99BA19-7890-8C9F-9A07-F396C1B30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A73F-13C2-4FEA-9BB3-7F8B5F43DDA5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5454D-F458-0B35-FADB-FBA839C40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6F0EFE-42B3-ADC0-5B75-31C4BF4C7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A1CAF-6E5E-46E3-8CC8-87B0D79E6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7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A8F0A5-9A14-979A-4949-20E17C3574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CE5B72-D590-F3BF-1382-233E13416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598A8-164E-6A6C-5BC8-86A2B8F0F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A73F-13C2-4FEA-9BB3-7F8B5F43DDA5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D37E9-8E15-F8E8-B7EC-7ECDF0B5D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643511-8B96-F941-65A5-D2BB3270B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A1CAF-6E5E-46E3-8CC8-87B0D79E6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800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25CAC-E87D-A970-6D0E-FA1E4489D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87F25D-E53D-2D91-322D-FBF4EAED5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D291C4-2C0B-1555-0807-645613FA4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A73F-13C2-4FEA-9BB3-7F8B5F43DDA5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1383EF-9DC4-AFEF-E925-712DF55EB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4F3C2-A377-2C43-304C-5B2A708C4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A1CAF-6E5E-46E3-8CC8-87B0D79E6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763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75BBA-21E5-42E5-D902-5B414CC8C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0ACDA6-CBEF-AD8D-5588-C3562F59A3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79C24-1A39-AB4B-D9EB-786D3DE54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A73F-13C2-4FEA-9BB3-7F8B5F43DDA5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ABEF23-A445-2ACB-A95D-879B8F3AA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A6B302-03CE-CB0B-42C8-8F06CC07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A1CAF-6E5E-46E3-8CC8-87B0D79E6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77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45941-65C8-8CC0-2A66-7DBBDAC16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50833D-6E96-540E-FE84-10329343CE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8CEB59-5D77-FA91-CF7D-206E41701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B9EC72-7F53-7046-B3D4-0454D8F27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A73F-13C2-4FEA-9BB3-7F8B5F43DDA5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C3B3C5-4D01-BFBA-D511-75349B0A2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49F3CC-0DF2-BB4F-5295-401BC40C9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A1CAF-6E5E-46E3-8CC8-87B0D79E6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202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59AA9-599C-252D-06FD-BC2C0A993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F0B6AB-0DAC-AA6D-4F0D-A049BE7F9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CC099D-E7FA-50D2-6BE2-299B65793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0196F7-43C9-44CF-864A-357CAD8CC5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DBBD7B-B983-6659-463B-CB72E4863B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AA2A56-A681-B14F-F8AB-601AF870A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A73F-13C2-4FEA-9BB3-7F8B5F43DDA5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A2B99E-4F3D-4C0C-C902-6E5229618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E3572B-58D7-223E-CD56-D0AA4AD3B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A1CAF-6E5E-46E3-8CC8-87B0D79E6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924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4B658-6D74-299D-4C09-4918EA14C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69D31F-B95A-FE74-A8CA-7692AE812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A73F-13C2-4FEA-9BB3-7F8B5F43DDA5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16CD7B-79EE-9891-BB78-560C36626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6BF4D6-EB80-610A-D3C6-8263DC75F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A1CAF-6E5E-46E3-8CC8-87B0D79E6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137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FD2FFF-9386-8133-66E3-72856C6ED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A73F-13C2-4FEA-9BB3-7F8B5F43DDA5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3C2163-3E8F-7480-04A8-178FCF099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1A4922-1611-9810-9FA6-A196D6591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A1CAF-6E5E-46E3-8CC8-87B0D79E6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824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DB8AB-B91D-990B-C4BF-D6AB55C5B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455C2-D8C4-E660-4F56-2B66476F9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AD461A-FE6C-F6A6-C052-5528B9FC2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F2E1A0-E7C7-2EED-DA30-00877A089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A73F-13C2-4FEA-9BB3-7F8B5F43DDA5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369BE6-10BF-7E6B-1D0D-5E29E71D5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ECB3BF-04A0-B50D-80C9-DE168E096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A1CAF-6E5E-46E3-8CC8-87B0D79E6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59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C5079-FF3C-4FD4-6588-188733625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2CD6F2-F32E-5E5A-5B57-CA94B862A9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CE32-7B5B-5490-BA9C-9A70F6E6D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14304E-9259-1BA7-1E37-4594CC88E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A73F-13C2-4FEA-9BB3-7F8B5F43DDA5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7E2D60-17B6-7A5E-822D-503B647BE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A6209F-E248-CFA4-2A8B-148425E48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A1CAF-6E5E-46E3-8CC8-87B0D79E6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19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06E49D-7175-00A5-2E74-9DF4B3AE1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5F3E7-CE21-B3C4-1066-FD3C7D13D7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9B4F75-B952-A8B6-8CC6-9573BDF8D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CEA73F-13C2-4FEA-9BB3-7F8B5F43DDA5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EC2AE-20E9-3AD1-AAAB-05D1403538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AAAFE-0F2C-286E-B458-F155C735C3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BA1CAF-6E5E-46E3-8CC8-87B0D79E6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620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1000">
              <a:srgbClr val="FF0000"/>
            </a:gs>
            <a:gs pos="3800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443E91-998F-199C-024A-C0BEC03035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4EEA15DF-47CE-C693-E3DA-CB88FCD6EE5F}"/>
              </a:ext>
            </a:extLst>
          </p:cNvPr>
          <p:cNvCxnSpPr>
            <a:cxnSpLocks/>
          </p:cNvCxnSpPr>
          <p:nvPr/>
        </p:nvCxnSpPr>
        <p:spPr>
          <a:xfrm>
            <a:off x="7481180" y="88344"/>
            <a:ext cx="4800620" cy="48595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6D4C497-C49E-FE44-D8FB-2F0945B9626F}"/>
              </a:ext>
            </a:extLst>
          </p:cNvPr>
          <p:cNvSpPr txBox="1"/>
          <p:nvPr/>
        </p:nvSpPr>
        <p:spPr>
          <a:xfrm>
            <a:off x="411086" y="631458"/>
            <a:ext cx="7533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Active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97265F-9C28-91BD-115C-D79CBEE7074F}"/>
              </a:ext>
            </a:extLst>
          </p:cNvPr>
          <p:cNvSpPr txBox="1"/>
          <p:nvPr/>
        </p:nvSpPr>
        <p:spPr>
          <a:xfrm>
            <a:off x="781545" y="1069621"/>
            <a:ext cx="7919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Tender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D7494C-3D16-24F2-2888-798248A6A3AE}"/>
              </a:ext>
            </a:extLst>
          </p:cNvPr>
          <p:cNvSpPr txBox="1"/>
          <p:nvPr/>
        </p:nvSpPr>
        <p:spPr>
          <a:xfrm>
            <a:off x="1525021" y="1861906"/>
            <a:ext cx="10566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Responsive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F91EB9-B146-0C11-9E98-85B2AF4B31D8}"/>
              </a:ext>
            </a:extLst>
          </p:cNvPr>
          <p:cNvSpPr txBox="1"/>
          <p:nvPr/>
        </p:nvSpPr>
        <p:spPr>
          <a:xfrm>
            <a:off x="1165627" y="1462694"/>
            <a:ext cx="9144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Sensitive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4B8BC8-FB95-8F3C-AF6A-41E635A3EC3D}"/>
              </a:ext>
            </a:extLst>
          </p:cNvPr>
          <p:cNvSpPr txBox="1"/>
          <p:nvPr/>
        </p:nvSpPr>
        <p:spPr>
          <a:xfrm>
            <a:off x="5120101" y="5612615"/>
            <a:ext cx="1061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Cauterized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505F3D-7FA7-649F-7C07-B90618DF0EF8}"/>
              </a:ext>
            </a:extLst>
          </p:cNvPr>
          <p:cNvSpPr txBox="1"/>
          <p:nvPr/>
        </p:nvSpPr>
        <p:spPr>
          <a:xfrm>
            <a:off x="3013759" y="3385605"/>
            <a:ext cx="11128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Desensitized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FA30DE-3151-2D9C-E7C4-60A6D453DC41}"/>
              </a:ext>
            </a:extLst>
          </p:cNvPr>
          <p:cNvSpPr txBox="1"/>
          <p:nvPr/>
        </p:nvSpPr>
        <p:spPr>
          <a:xfrm>
            <a:off x="5773005" y="6115012"/>
            <a:ext cx="8554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Petrified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330089-7444-AE94-D51D-27791772C19B}"/>
              </a:ext>
            </a:extLst>
          </p:cNvPr>
          <p:cNvSpPr txBox="1"/>
          <p:nvPr/>
        </p:nvSpPr>
        <p:spPr>
          <a:xfrm>
            <a:off x="4840580" y="5336946"/>
            <a:ext cx="973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Calloused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3DF645-8E4D-CFCE-7758-7A0C445EF939}"/>
              </a:ext>
            </a:extLst>
          </p:cNvPr>
          <p:cNvSpPr txBox="1"/>
          <p:nvPr/>
        </p:nvSpPr>
        <p:spPr>
          <a:xfrm>
            <a:off x="2452426" y="2814775"/>
            <a:ext cx="9242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Sluggish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096F09-8010-F299-F1E4-5C923861811A}"/>
              </a:ext>
            </a:extLst>
          </p:cNvPr>
          <p:cNvSpPr txBox="1"/>
          <p:nvPr/>
        </p:nvSpPr>
        <p:spPr>
          <a:xfrm>
            <a:off x="1937145" y="2270950"/>
            <a:ext cx="1047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Receptive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F363E5-54A7-BDA2-5BBC-FB4E4ADE12D3}"/>
              </a:ext>
            </a:extLst>
          </p:cNvPr>
          <p:cNvSpPr txBox="1"/>
          <p:nvPr/>
        </p:nvSpPr>
        <p:spPr>
          <a:xfrm>
            <a:off x="4607625" y="505726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Atrophied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84F6DE-27B8-0FFC-3C9C-CB2E2A7EF102}"/>
              </a:ext>
            </a:extLst>
          </p:cNvPr>
          <p:cNvSpPr txBox="1"/>
          <p:nvPr/>
        </p:nvSpPr>
        <p:spPr>
          <a:xfrm>
            <a:off x="3889047" y="4178875"/>
            <a:ext cx="963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Hardened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321DD19-CBF7-450E-2014-B2DE52917650}"/>
              </a:ext>
            </a:extLst>
          </p:cNvPr>
          <p:cNvSpPr txBox="1"/>
          <p:nvPr/>
        </p:nvSpPr>
        <p:spPr>
          <a:xfrm>
            <a:off x="3574698" y="3925108"/>
            <a:ext cx="908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Inflexible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C52A79A-74AB-2712-1AD3-04973D32A15B}"/>
              </a:ext>
            </a:extLst>
          </p:cNvPr>
          <p:cNvSpPr txBox="1"/>
          <p:nvPr/>
        </p:nvSpPr>
        <p:spPr>
          <a:xfrm>
            <a:off x="2755945" y="3079103"/>
            <a:ext cx="9511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Resistant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0843F5-10F8-108C-76D3-188D06DB878A}"/>
              </a:ext>
            </a:extLst>
          </p:cNvPr>
          <p:cNvSpPr txBox="1"/>
          <p:nvPr/>
        </p:nvSpPr>
        <p:spPr>
          <a:xfrm>
            <a:off x="6074888" y="6449029"/>
            <a:ext cx="9291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Fossilized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0D7EE07-E38E-58C0-B32D-800B64E24967}"/>
              </a:ext>
            </a:extLst>
          </p:cNvPr>
          <p:cNvSpPr txBox="1"/>
          <p:nvPr/>
        </p:nvSpPr>
        <p:spPr>
          <a:xfrm>
            <a:off x="5455926" y="5848438"/>
            <a:ext cx="9284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Calcified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232B90-EB0E-A385-E582-787481C07F23}"/>
              </a:ext>
            </a:extLst>
          </p:cNvPr>
          <p:cNvSpPr txBox="1"/>
          <p:nvPr/>
        </p:nvSpPr>
        <p:spPr>
          <a:xfrm>
            <a:off x="-7287" y="225765"/>
            <a:ext cx="1168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Conscience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2B2579D-C308-4A0C-E9E1-67E24B77F730}"/>
              </a:ext>
            </a:extLst>
          </p:cNvPr>
          <p:cNvSpPr txBox="1"/>
          <p:nvPr/>
        </p:nvSpPr>
        <p:spPr>
          <a:xfrm>
            <a:off x="1450163" y="240401"/>
            <a:ext cx="7343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Ego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43CF7A5-ADC7-AB57-EF5F-01BA977F2EB0}"/>
              </a:ext>
            </a:extLst>
          </p:cNvPr>
          <p:cNvSpPr txBox="1"/>
          <p:nvPr/>
        </p:nvSpPr>
        <p:spPr>
          <a:xfrm>
            <a:off x="4025913" y="221604"/>
            <a:ext cx="11631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Intentions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77AA295-9932-F571-C27F-9A9F4AFFDD18}"/>
              </a:ext>
            </a:extLst>
          </p:cNvPr>
          <p:cNvSpPr txBox="1"/>
          <p:nvPr/>
        </p:nvSpPr>
        <p:spPr>
          <a:xfrm>
            <a:off x="-134987" y="2118621"/>
            <a:ext cx="11791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Relationships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E5B8B71-155A-79C9-49E7-BA87DF8C4284}"/>
              </a:ext>
            </a:extLst>
          </p:cNvPr>
          <p:cNvSpPr txBox="1"/>
          <p:nvPr/>
        </p:nvSpPr>
        <p:spPr>
          <a:xfrm>
            <a:off x="2559571" y="235823"/>
            <a:ext cx="11386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Empathy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596672A-EB3B-9B21-9BED-8A4AEBD88FBC}"/>
              </a:ext>
            </a:extLst>
          </p:cNvPr>
          <p:cNvSpPr txBox="1"/>
          <p:nvPr/>
        </p:nvSpPr>
        <p:spPr>
          <a:xfrm>
            <a:off x="2003092" y="980261"/>
            <a:ext cx="8584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Humility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7CE6EAD-DCE0-A82C-ACE1-2704BF6FDDA8}"/>
              </a:ext>
            </a:extLst>
          </p:cNvPr>
          <p:cNvSpPr txBox="1"/>
          <p:nvPr/>
        </p:nvSpPr>
        <p:spPr>
          <a:xfrm>
            <a:off x="4678324" y="3920484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Self-Absorbed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862010F-C43E-CEFF-C0AD-A45D55936B9A}"/>
              </a:ext>
            </a:extLst>
          </p:cNvPr>
          <p:cNvSpPr txBox="1"/>
          <p:nvPr/>
        </p:nvSpPr>
        <p:spPr>
          <a:xfrm>
            <a:off x="6153262" y="5493351"/>
            <a:ext cx="14408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Self-Aggrandizing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35F74FD-71BB-D68A-0206-FF4A6236F79A}"/>
              </a:ext>
            </a:extLst>
          </p:cNvPr>
          <p:cNvSpPr txBox="1"/>
          <p:nvPr/>
        </p:nvSpPr>
        <p:spPr>
          <a:xfrm>
            <a:off x="3971514" y="2919255"/>
            <a:ext cx="70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Selfish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FDDE1E8-B508-C54B-9F07-A5A3495C53F0}"/>
              </a:ext>
            </a:extLst>
          </p:cNvPr>
          <p:cNvSpPr txBox="1"/>
          <p:nvPr/>
        </p:nvSpPr>
        <p:spPr>
          <a:xfrm>
            <a:off x="4168895" y="3313683"/>
            <a:ext cx="13094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Self-Centered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345C2EF-7824-988E-DDBE-30D0DC02ED61}"/>
              </a:ext>
            </a:extLst>
          </p:cNvPr>
          <p:cNvSpPr txBox="1"/>
          <p:nvPr/>
        </p:nvSpPr>
        <p:spPr>
          <a:xfrm>
            <a:off x="5788843" y="4987034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Self-Entitled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B464ED1-A5C0-655C-CD69-6B19756AEA11}"/>
              </a:ext>
            </a:extLst>
          </p:cNvPr>
          <p:cNvSpPr txBox="1"/>
          <p:nvPr/>
        </p:nvSpPr>
        <p:spPr>
          <a:xfrm>
            <a:off x="1840046" y="3437834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Narcissist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F4D29A3-90F3-41EB-70FC-6ACA408D0ABE}"/>
              </a:ext>
            </a:extLst>
          </p:cNvPr>
          <p:cNvSpPr txBox="1"/>
          <p:nvPr/>
        </p:nvSpPr>
        <p:spPr>
          <a:xfrm>
            <a:off x="2476844" y="403248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Sociopath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07CABFC-B898-4805-3FB7-FB088DA450C4}"/>
              </a:ext>
            </a:extLst>
          </p:cNvPr>
          <p:cNvSpPr txBox="1"/>
          <p:nvPr/>
        </p:nvSpPr>
        <p:spPr>
          <a:xfrm>
            <a:off x="-250256" y="1211020"/>
            <a:ext cx="1168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Psych Diagnosis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AC6806D-7A2D-9404-D8E3-DBAD261351FD}"/>
              </a:ext>
            </a:extLst>
          </p:cNvPr>
          <p:cNvSpPr txBox="1"/>
          <p:nvPr/>
        </p:nvSpPr>
        <p:spPr>
          <a:xfrm>
            <a:off x="3601454" y="5216663"/>
            <a:ext cx="10756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Psychopath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1C8F01D-E4B0-CA8D-0508-7303F0770284}"/>
              </a:ext>
            </a:extLst>
          </p:cNvPr>
          <p:cNvSpPr txBox="1"/>
          <p:nvPr/>
        </p:nvSpPr>
        <p:spPr>
          <a:xfrm>
            <a:off x="6485512" y="72134"/>
            <a:ext cx="1237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Approach to Boundaries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801B782-167D-FB30-B7FF-CAE87BF360D3}"/>
              </a:ext>
            </a:extLst>
          </p:cNvPr>
          <p:cNvSpPr txBox="1"/>
          <p:nvPr/>
        </p:nvSpPr>
        <p:spPr>
          <a:xfrm>
            <a:off x="7100786" y="2041256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Golden Rule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335F504-83A9-EE7E-BD99-4C4A7D0A4847}"/>
              </a:ext>
            </a:extLst>
          </p:cNvPr>
          <p:cNvSpPr txBox="1"/>
          <p:nvPr/>
        </p:nvSpPr>
        <p:spPr>
          <a:xfrm>
            <a:off x="5790944" y="634668"/>
            <a:ext cx="10827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Gods </a:t>
            </a:r>
          </a:p>
          <a:p>
            <a:pPr algn="ctr"/>
            <a:r>
              <a:rPr lang="en-US" sz="1200" b="1" dirty="0"/>
              <a:t>divine values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DC6DE8B-409A-D6F3-60FA-F40D55D1508A}"/>
              </a:ext>
            </a:extLst>
          </p:cNvPr>
          <p:cNvSpPr txBox="1"/>
          <p:nvPr/>
        </p:nvSpPr>
        <p:spPr>
          <a:xfrm>
            <a:off x="7663526" y="2844166"/>
            <a:ext cx="15691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Self- Satisfaction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8E5A677-E73F-3D32-64FE-0284F343FFC5}"/>
              </a:ext>
            </a:extLst>
          </p:cNvPr>
          <p:cNvSpPr txBox="1"/>
          <p:nvPr/>
        </p:nvSpPr>
        <p:spPr>
          <a:xfrm>
            <a:off x="9943247" y="6208970"/>
            <a:ext cx="10775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Craves &amp; </a:t>
            </a:r>
          </a:p>
          <a:p>
            <a:r>
              <a:rPr lang="en-US" sz="1200" b="1" dirty="0"/>
              <a:t>Seeks Evil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45DE4C5-F5B9-F02C-F900-92E5C12269F9}"/>
              </a:ext>
            </a:extLst>
          </p:cNvPr>
          <p:cNvSpPr txBox="1"/>
          <p:nvPr/>
        </p:nvSpPr>
        <p:spPr>
          <a:xfrm>
            <a:off x="6443089" y="1441077"/>
            <a:ext cx="12189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Empowerment</a:t>
            </a:r>
          </a:p>
          <a:p>
            <a:pPr algn="ctr"/>
            <a:r>
              <a:rPr lang="en-US" sz="1200" b="1" dirty="0"/>
              <a:t> of others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CE4C861-A74F-C101-048A-BD5577E4F1A8}"/>
              </a:ext>
            </a:extLst>
          </p:cNvPr>
          <p:cNvSpPr txBox="1"/>
          <p:nvPr/>
        </p:nvSpPr>
        <p:spPr>
          <a:xfrm>
            <a:off x="1438673" y="3957068"/>
            <a:ext cx="10037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Toxic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FD21360-CD56-8A4F-E719-D98FA5CDE801}"/>
              </a:ext>
            </a:extLst>
          </p:cNvPr>
          <p:cNvSpPr txBox="1"/>
          <p:nvPr/>
        </p:nvSpPr>
        <p:spPr>
          <a:xfrm>
            <a:off x="347223" y="3237830"/>
            <a:ext cx="1219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Unreasonable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E8EA602-90C7-5604-7BD2-7692014E0694}"/>
              </a:ext>
            </a:extLst>
          </p:cNvPr>
          <p:cNvSpPr txBox="1"/>
          <p:nvPr/>
        </p:nvSpPr>
        <p:spPr>
          <a:xfrm>
            <a:off x="-118462" y="2337554"/>
            <a:ext cx="1146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Reasonable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A718BA45-3BE6-6D7E-0AFA-BC5F2BBBC70B}"/>
              </a:ext>
            </a:extLst>
          </p:cNvPr>
          <p:cNvCxnSpPr>
            <a:cxnSpLocks/>
          </p:cNvCxnSpPr>
          <p:nvPr/>
        </p:nvCxnSpPr>
        <p:spPr>
          <a:xfrm>
            <a:off x="33291" y="632387"/>
            <a:ext cx="6010746" cy="61765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190BE15B-9E10-D334-11EA-D9B106DD688E}"/>
              </a:ext>
            </a:extLst>
          </p:cNvPr>
          <p:cNvCxnSpPr>
            <a:cxnSpLocks/>
          </p:cNvCxnSpPr>
          <p:nvPr/>
        </p:nvCxnSpPr>
        <p:spPr>
          <a:xfrm>
            <a:off x="699765" y="8139"/>
            <a:ext cx="6670552" cy="67984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4CA33EA-7593-C48B-618A-5D08E55D478F}"/>
              </a:ext>
            </a:extLst>
          </p:cNvPr>
          <p:cNvCxnSpPr>
            <a:cxnSpLocks/>
          </p:cNvCxnSpPr>
          <p:nvPr/>
        </p:nvCxnSpPr>
        <p:spPr>
          <a:xfrm>
            <a:off x="2084609" y="10546"/>
            <a:ext cx="6559149" cy="682895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DF7682EB-AAB1-5680-3D67-B9714ADE77AF}"/>
              </a:ext>
            </a:extLst>
          </p:cNvPr>
          <p:cNvCxnSpPr>
            <a:cxnSpLocks/>
          </p:cNvCxnSpPr>
          <p:nvPr/>
        </p:nvCxnSpPr>
        <p:spPr>
          <a:xfrm>
            <a:off x="4866144" y="8139"/>
            <a:ext cx="6626091" cy="677663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51BFD2BB-B702-B43B-D114-0B75682E1724}"/>
              </a:ext>
            </a:extLst>
          </p:cNvPr>
          <p:cNvCxnSpPr>
            <a:cxnSpLocks/>
          </p:cNvCxnSpPr>
          <p:nvPr/>
        </p:nvCxnSpPr>
        <p:spPr>
          <a:xfrm>
            <a:off x="6055853" y="33486"/>
            <a:ext cx="6054302" cy="601001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A9981486-8D08-B134-E903-74F8E2216B53}"/>
              </a:ext>
            </a:extLst>
          </p:cNvPr>
          <p:cNvCxnSpPr>
            <a:cxnSpLocks/>
          </p:cNvCxnSpPr>
          <p:nvPr/>
        </p:nvCxnSpPr>
        <p:spPr>
          <a:xfrm>
            <a:off x="3324565" y="0"/>
            <a:ext cx="6675837" cy="680074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8BFA0C41-604C-4408-5FEF-7EB3A03002C9}"/>
              </a:ext>
            </a:extLst>
          </p:cNvPr>
          <p:cNvCxnSpPr>
            <a:cxnSpLocks/>
          </p:cNvCxnSpPr>
          <p:nvPr/>
        </p:nvCxnSpPr>
        <p:spPr>
          <a:xfrm flipV="1">
            <a:off x="58994" y="566481"/>
            <a:ext cx="12142838" cy="8142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9E66562-7932-781E-C2CB-235523BCE6F7}"/>
              </a:ext>
            </a:extLst>
          </p:cNvPr>
          <p:cNvCxnSpPr>
            <a:cxnSpLocks/>
          </p:cNvCxnSpPr>
          <p:nvPr/>
        </p:nvCxnSpPr>
        <p:spPr>
          <a:xfrm>
            <a:off x="911" y="1748297"/>
            <a:ext cx="4855469" cy="505244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78B11D5F-E140-6886-A9EC-EDB6F76F7193}"/>
              </a:ext>
            </a:extLst>
          </p:cNvPr>
          <p:cNvSpPr txBox="1"/>
          <p:nvPr/>
        </p:nvSpPr>
        <p:spPr>
          <a:xfrm>
            <a:off x="9396861" y="2992509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Purposeful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E05CE07-2A4E-4CAA-4F20-59C43EF79B03}"/>
              </a:ext>
            </a:extLst>
          </p:cNvPr>
          <p:cNvSpPr txBox="1"/>
          <p:nvPr/>
        </p:nvSpPr>
        <p:spPr>
          <a:xfrm>
            <a:off x="9856877" y="334102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Willful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6BA1515-B0A7-7C56-B111-D7AA97454636}"/>
              </a:ext>
            </a:extLst>
          </p:cNvPr>
          <p:cNvSpPr txBox="1"/>
          <p:nvPr/>
        </p:nvSpPr>
        <p:spPr>
          <a:xfrm>
            <a:off x="10009771" y="3738955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Calculating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5F8495F-47E1-38C1-96E2-9F4120D6F110}"/>
              </a:ext>
            </a:extLst>
          </p:cNvPr>
          <p:cNvSpPr txBox="1"/>
          <p:nvPr/>
        </p:nvSpPr>
        <p:spPr>
          <a:xfrm>
            <a:off x="10400590" y="4084246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Strategic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2F8701F-398B-10F9-888F-011A418FAD55}"/>
              </a:ext>
            </a:extLst>
          </p:cNvPr>
          <p:cNvSpPr txBox="1"/>
          <p:nvPr/>
        </p:nvSpPr>
        <p:spPr>
          <a:xfrm>
            <a:off x="10700870" y="4387381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Malicious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B41C070-6EEE-4167-2BC2-D792A6563EF6}"/>
              </a:ext>
            </a:extLst>
          </p:cNvPr>
          <p:cNvSpPr txBox="1"/>
          <p:nvPr/>
        </p:nvSpPr>
        <p:spPr>
          <a:xfrm>
            <a:off x="11164796" y="4899035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Malevolent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2A736C9-6239-2AE8-3352-E71506A8C2C0}"/>
              </a:ext>
            </a:extLst>
          </p:cNvPr>
          <p:cNvSpPr txBox="1"/>
          <p:nvPr/>
        </p:nvSpPr>
        <p:spPr>
          <a:xfrm>
            <a:off x="11455277" y="5233905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Sadistic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16431A5A-12F1-22A1-27DF-C567D849CDD4}"/>
              </a:ext>
            </a:extLst>
          </p:cNvPr>
          <p:cNvSpPr txBox="1"/>
          <p:nvPr/>
        </p:nvSpPr>
        <p:spPr>
          <a:xfrm>
            <a:off x="2638842" y="1596598"/>
            <a:ext cx="976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Self Correcting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9BF0E85-83B8-07AC-1B02-0CD1DECDDB25}"/>
              </a:ext>
            </a:extLst>
          </p:cNvPr>
          <p:cNvSpPr txBox="1"/>
          <p:nvPr/>
        </p:nvSpPr>
        <p:spPr>
          <a:xfrm>
            <a:off x="2866099" y="596550"/>
            <a:ext cx="1389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Deep</a:t>
            </a:r>
          </a:p>
          <a:p>
            <a:pPr algn="ctr"/>
            <a:r>
              <a:rPr lang="en-US" sz="1200" b="1" dirty="0"/>
              <a:t>Transformational Empathy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7F82A0A-BF0F-1288-EFC0-D05AB0959BEF}"/>
              </a:ext>
            </a:extLst>
          </p:cNvPr>
          <p:cNvSpPr txBox="1"/>
          <p:nvPr/>
        </p:nvSpPr>
        <p:spPr>
          <a:xfrm>
            <a:off x="8584007" y="6413872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Absence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49FAA71-FF97-ADDC-1556-8BF51D1CCCE9}"/>
              </a:ext>
            </a:extLst>
          </p:cNvPr>
          <p:cNvSpPr txBox="1"/>
          <p:nvPr/>
        </p:nvSpPr>
        <p:spPr>
          <a:xfrm>
            <a:off x="9270049" y="5709521"/>
            <a:ext cx="1003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Vindictive &amp; Sadistic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3D50C5A6-BE68-3172-76AE-05C2E2B7AD02}"/>
              </a:ext>
            </a:extLst>
          </p:cNvPr>
          <p:cNvCxnSpPr>
            <a:cxnSpLocks/>
          </p:cNvCxnSpPr>
          <p:nvPr/>
        </p:nvCxnSpPr>
        <p:spPr>
          <a:xfrm flipV="1">
            <a:off x="33291" y="2724153"/>
            <a:ext cx="12166729" cy="46803"/>
          </a:xfrm>
          <a:prstGeom prst="line">
            <a:avLst/>
          </a:prstGeom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1164B9D-CE3B-85C4-D4B8-028FA295B8A5}"/>
              </a:ext>
            </a:extLst>
          </p:cNvPr>
          <p:cNvCxnSpPr>
            <a:cxnSpLocks/>
          </p:cNvCxnSpPr>
          <p:nvPr/>
        </p:nvCxnSpPr>
        <p:spPr>
          <a:xfrm flipV="1">
            <a:off x="-2526" y="4768798"/>
            <a:ext cx="12183402" cy="306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A78F6E0E-AB53-D66C-5781-CCD33EAD712D}"/>
              </a:ext>
            </a:extLst>
          </p:cNvPr>
          <p:cNvCxnSpPr>
            <a:cxnSpLocks/>
          </p:cNvCxnSpPr>
          <p:nvPr/>
        </p:nvCxnSpPr>
        <p:spPr>
          <a:xfrm flipV="1">
            <a:off x="19660" y="3719347"/>
            <a:ext cx="12161216" cy="47245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D76D6710-C4B8-AEBD-128F-616E1C5EE9C1}"/>
              </a:ext>
            </a:extLst>
          </p:cNvPr>
          <p:cNvSpPr txBox="1"/>
          <p:nvPr/>
        </p:nvSpPr>
        <p:spPr>
          <a:xfrm>
            <a:off x="6649087" y="5919033"/>
            <a:ext cx="1300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Self-Righteous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3330FA66-6C10-E9CD-1AFC-CCFAC1F8F489}"/>
              </a:ext>
            </a:extLst>
          </p:cNvPr>
          <p:cNvSpPr txBox="1"/>
          <p:nvPr/>
        </p:nvSpPr>
        <p:spPr>
          <a:xfrm>
            <a:off x="8800301" y="5210072"/>
            <a:ext cx="114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Malice &amp; Forethought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2DFC2E59-F6DC-E8DA-55C6-41AD98E3A8FA}"/>
              </a:ext>
            </a:extLst>
          </p:cNvPr>
          <p:cNvSpPr txBox="1"/>
          <p:nvPr/>
        </p:nvSpPr>
        <p:spPr>
          <a:xfrm>
            <a:off x="7744336" y="4293752"/>
            <a:ext cx="15542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Willful Disregard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B6F3323F-4FC1-08A3-129E-0FB5891E4BD3}"/>
              </a:ext>
            </a:extLst>
          </p:cNvPr>
          <p:cNvSpPr txBox="1"/>
          <p:nvPr/>
        </p:nvSpPr>
        <p:spPr>
          <a:xfrm>
            <a:off x="7412337" y="3948785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Self-Entitled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DC27F2A8-40EA-0F6F-F25C-811ED8168590}"/>
              </a:ext>
            </a:extLst>
          </p:cNvPr>
          <p:cNvSpPr txBox="1"/>
          <p:nvPr/>
        </p:nvSpPr>
        <p:spPr>
          <a:xfrm>
            <a:off x="4653780" y="931243"/>
            <a:ext cx="8938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Unaware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979202E0-A9EF-4277-E949-A13E3A415D80}"/>
              </a:ext>
            </a:extLst>
          </p:cNvPr>
          <p:cNvSpPr txBox="1"/>
          <p:nvPr/>
        </p:nvSpPr>
        <p:spPr>
          <a:xfrm>
            <a:off x="4892637" y="1381365"/>
            <a:ext cx="11428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Unintentional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4916B7F3-DB0B-51EE-A79A-97EB19D4C282}"/>
              </a:ext>
            </a:extLst>
          </p:cNvPr>
          <p:cNvSpPr txBox="1"/>
          <p:nvPr/>
        </p:nvSpPr>
        <p:spPr>
          <a:xfrm>
            <a:off x="5497482" y="1866797"/>
            <a:ext cx="10103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Distracted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4F9DCF76-E246-2159-4AA5-4B4CB6B26B91}"/>
              </a:ext>
            </a:extLst>
          </p:cNvPr>
          <p:cNvSpPr txBox="1"/>
          <p:nvPr/>
        </p:nvSpPr>
        <p:spPr>
          <a:xfrm>
            <a:off x="5998751" y="2355052"/>
            <a:ext cx="1111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Preoccupied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32C4B0E-04C0-4AEE-3E6C-D803AEFFE498}"/>
              </a:ext>
            </a:extLst>
          </p:cNvPr>
          <p:cNvSpPr txBox="1"/>
          <p:nvPr/>
        </p:nvSpPr>
        <p:spPr>
          <a:xfrm>
            <a:off x="6444567" y="2867830"/>
            <a:ext cx="12323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Self-Absorbed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2209EB93-17B0-960C-3EED-FFEFA850888E}"/>
              </a:ext>
            </a:extLst>
          </p:cNvPr>
          <p:cNvSpPr txBox="1"/>
          <p:nvPr/>
        </p:nvSpPr>
        <p:spPr>
          <a:xfrm>
            <a:off x="6906929" y="3308863"/>
            <a:ext cx="12323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Self-Indulgent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DD262661-F4CC-6B1D-AD65-1B1902C0DF49}"/>
              </a:ext>
            </a:extLst>
          </p:cNvPr>
          <p:cNvSpPr txBox="1"/>
          <p:nvPr/>
        </p:nvSpPr>
        <p:spPr>
          <a:xfrm>
            <a:off x="7116978" y="6426815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Self-Justifying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B12A6A9F-BABF-6FC1-527A-47A558FFDCB7}"/>
              </a:ext>
            </a:extLst>
          </p:cNvPr>
          <p:cNvSpPr txBox="1"/>
          <p:nvPr/>
        </p:nvSpPr>
        <p:spPr>
          <a:xfrm>
            <a:off x="8394494" y="492629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Calculating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B70FEA2E-394C-92B8-A1FD-20F4286BE1AC}"/>
              </a:ext>
            </a:extLst>
          </p:cNvPr>
          <p:cNvSpPr txBox="1"/>
          <p:nvPr/>
        </p:nvSpPr>
        <p:spPr>
          <a:xfrm>
            <a:off x="2775316" y="6225752"/>
            <a:ext cx="1622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Dangerous / </a:t>
            </a:r>
          </a:p>
          <a:p>
            <a:pPr algn="ctr"/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Life Threatening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634A753A-68D2-1A43-1812-56733E387FFE}"/>
              </a:ext>
            </a:extLst>
          </p:cNvPr>
          <p:cNvSpPr txBox="1"/>
          <p:nvPr/>
        </p:nvSpPr>
        <p:spPr>
          <a:xfrm>
            <a:off x="8410728" y="639663"/>
            <a:ext cx="38341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effectLst>
                  <a:glow rad="127000">
                    <a:schemeClr val="bg1"/>
                  </a:glow>
                </a:effectLst>
              </a:rPr>
              <a:t>Love People &amp; Use Things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50AEE6E4-2B8D-0B95-636C-F7102B841F07}"/>
              </a:ext>
            </a:extLst>
          </p:cNvPr>
          <p:cNvSpPr txBox="1"/>
          <p:nvPr/>
        </p:nvSpPr>
        <p:spPr>
          <a:xfrm>
            <a:off x="10567815" y="2857926"/>
            <a:ext cx="17374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effectLst>
                  <a:glow rad="127000">
                    <a:schemeClr val="bg1"/>
                  </a:glow>
                </a:effectLst>
              </a:rPr>
              <a:t>Love Things</a:t>
            </a:r>
          </a:p>
          <a:p>
            <a:pPr algn="ctr"/>
            <a:r>
              <a:rPr lang="en-US" b="1" dirty="0">
                <a:effectLst>
                  <a:glow rad="127000">
                    <a:schemeClr val="bg1"/>
                  </a:glow>
                </a:effectLst>
              </a:rPr>
              <a:t>&amp; Use People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B1C7598B-E0EC-C317-3878-04C68DC15EEF}"/>
              </a:ext>
            </a:extLst>
          </p:cNvPr>
          <p:cNvSpPr txBox="1"/>
          <p:nvPr/>
        </p:nvSpPr>
        <p:spPr>
          <a:xfrm>
            <a:off x="8113195" y="592351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Minimal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2C97ED9B-1E76-BA73-CA16-EA5ACE348362}"/>
              </a:ext>
            </a:extLst>
          </p:cNvPr>
          <p:cNvSpPr txBox="1"/>
          <p:nvPr/>
        </p:nvSpPr>
        <p:spPr>
          <a:xfrm>
            <a:off x="7603834" y="5470702"/>
            <a:ext cx="12632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Self-Interest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B12BC662-BEDA-68FE-2098-FBA29A4ADEE7}"/>
              </a:ext>
            </a:extLst>
          </p:cNvPr>
          <p:cNvSpPr txBox="1"/>
          <p:nvPr/>
        </p:nvSpPr>
        <p:spPr>
          <a:xfrm>
            <a:off x="7103313" y="4940625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Cognitive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EE46D697-DFEE-397A-B192-9C24EB9CA1B2}"/>
              </a:ext>
            </a:extLst>
          </p:cNvPr>
          <p:cNvSpPr txBox="1"/>
          <p:nvPr/>
        </p:nvSpPr>
        <p:spPr>
          <a:xfrm>
            <a:off x="3994927" y="1575123"/>
            <a:ext cx="1003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Affect Empathy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608153C6-AB2A-1432-D0AB-942E4A4F49C4}"/>
              </a:ext>
            </a:extLst>
          </p:cNvPr>
          <p:cNvSpPr txBox="1"/>
          <p:nvPr/>
        </p:nvSpPr>
        <p:spPr>
          <a:xfrm>
            <a:off x="5498409" y="240401"/>
            <a:ext cx="7150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Goals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54E6FC5F-4739-6C69-36CC-C1A6EA6FB52F}"/>
              </a:ext>
            </a:extLst>
          </p:cNvPr>
          <p:cNvSpPr txBox="1"/>
          <p:nvPr/>
        </p:nvSpPr>
        <p:spPr>
          <a:xfrm>
            <a:off x="8200723" y="3139073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Manipulate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4D32706F-DB4F-2894-10F5-9322E3EE6363}"/>
              </a:ext>
            </a:extLst>
          </p:cNvPr>
          <p:cNvSpPr txBox="1"/>
          <p:nvPr/>
        </p:nvSpPr>
        <p:spPr>
          <a:xfrm>
            <a:off x="8561483" y="3404482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Deceive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302DF86A-E117-D76D-18FA-935493C2F0FF}"/>
              </a:ext>
            </a:extLst>
          </p:cNvPr>
          <p:cNvSpPr txBox="1"/>
          <p:nvPr/>
        </p:nvSpPr>
        <p:spPr>
          <a:xfrm>
            <a:off x="9002300" y="3875750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Steal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2F1C8CFC-7941-FAE5-5825-0747AEA86330}"/>
              </a:ext>
            </a:extLst>
          </p:cNvPr>
          <p:cNvSpPr txBox="1"/>
          <p:nvPr/>
        </p:nvSpPr>
        <p:spPr>
          <a:xfrm>
            <a:off x="9155569" y="4060921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Blemish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14587C22-B4A6-6651-50B5-03F57F0757D9}"/>
              </a:ext>
            </a:extLst>
          </p:cNvPr>
          <p:cNvSpPr txBox="1"/>
          <p:nvPr/>
        </p:nvSpPr>
        <p:spPr>
          <a:xfrm>
            <a:off x="9408752" y="4258257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Tarnish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A825928-B30A-9722-8819-E36AE313F0B8}"/>
              </a:ext>
            </a:extLst>
          </p:cNvPr>
          <p:cNvSpPr txBox="1"/>
          <p:nvPr/>
        </p:nvSpPr>
        <p:spPr>
          <a:xfrm>
            <a:off x="9883714" y="4455874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Ruin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63646BEA-6D04-5027-1BE1-B23B7CFB1A29}"/>
              </a:ext>
            </a:extLst>
          </p:cNvPr>
          <p:cNvSpPr txBox="1"/>
          <p:nvPr/>
        </p:nvSpPr>
        <p:spPr>
          <a:xfrm>
            <a:off x="10058179" y="4954072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Impact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15DF3637-41EF-AF72-F8FF-28E386A5F740}"/>
              </a:ext>
            </a:extLst>
          </p:cNvPr>
          <p:cNvSpPr txBox="1"/>
          <p:nvPr/>
        </p:nvSpPr>
        <p:spPr>
          <a:xfrm>
            <a:off x="10348802" y="5231881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Harm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EA9E075B-AAE9-3023-E576-09F1731BCF08}"/>
              </a:ext>
            </a:extLst>
          </p:cNvPr>
          <p:cNvSpPr txBox="1"/>
          <p:nvPr/>
        </p:nvSpPr>
        <p:spPr>
          <a:xfrm>
            <a:off x="10683157" y="5503851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Damage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5AA5579F-AA27-B5B2-8DE0-F9793600BB8B}"/>
              </a:ext>
            </a:extLst>
          </p:cNvPr>
          <p:cNvSpPr txBox="1"/>
          <p:nvPr/>
        </p:nvSpPr>
        <p:spPr>
          <a:xfrm>
            <a:off x="11225991" y="6380905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Destroy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17301FD9-3B8E-29C3-AC90-E7587046776A}"/>
              </a:ext>
            </a:extLst>
          </p:cNvPr>
          <p:cNvSpPr txBox="1"/>
          <p:nvPr/>
        </p:nvSpPr>
        <p:spPr>
          <a:xfrm>
            <a:off x="7990263" y="1583093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Inadvertent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B4BAC27A-FE27-A240-4FDA-A38D448FD44A}"/>
              </a:ext>
            </a:extLst>
          </p:cNvPr>
          <p:cNvSpPr txBox="1"/>
          <p:nvPr/>
        </p:nvSpPr>
        <p:spPr>
          <a:xfrm>
            <a:off x="8853148" y="2428251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Rude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59C8C5CF-DCA6-C58F-9F60-0E8683D16CC1}"/>
              </a:ext>
            </a:extLst>
          </p:cNvPr>
          <p:cNvSpPr txBox="1"/>
          <p:nvPr/>
        </p:nvSpPr>
        <p:spPr>
          <a:xfrm>
            <a:off x="8426280" y="1948922"/>
            <a:ext cx="1106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Thoughtless or Careless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55712A64-0A8D-91FE-A51A-C088515639D8}"/>
              </a:ext>
            </a:extLst>
          </p:cNvPr>
          <p:cNvSpPr txBox="1"/>
          <p:nvPr/>
        </p:nvSpPr>
        <p:spPr>
          <a:xfrm>
            <a:off x="7541074" y="1177144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Thoughtful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B9A3FD38-815E-6EB0-2E63-7DE61D03454F}"/>
              </a:ext>
            </a:extLst>
          </p:cNvPr>
          <p:cNvSpPr txBox="1"/>
          <p:nvPr/>
        </p:nvSpPr>
        <p:spPr>
          <a:xfrm>
            <a:off x="7213952" y="720116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Loving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88BF8707-38B3-7315-EAEC-06F639AF23BF}"/>
              </a:ext>
            </a:extLst>
          </p:cNvPr>
          <p:cNvSpPr txBox="1"/>
          <p:nvPr/>
        </p:nvSpPr>
        <p:spPr>
          <a:xfrm>
            <a:off x="4323015" y="206794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Remorse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3DBD2045-6EF9-0F21-2FFE-A1805F868DED}"/>
              </a:ext>
            </a:extLst>
          </p:cNvPr>
          <p:cNvSpPr txBox="1"/>
          <p:nvPr/>
        </p:nvSpPr>
        <p:spPr>
          <a:xfrm>
            <a:off x="4717906" y="240711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Regret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0F58E8D-2EDE-AD4D-F753-E381A675BE14}"/>
              </a:ext>
            </a:extLst>
          </p:cNvPr>
          <p:cNvSpPr txBox="1"/>
          <p:nvPr/>
        </p:nvSpPr>
        <p:spPr>
          <a:xfrm>
            <a:off x="476012" y="5303441"/>
            <a:ext cx="30986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>
                  <a:glow rad="127000">
                    <a:srgbClr val="FFFF00"/>
                  </a:glow>
                </a:effectLst>
              </a:rPr>
              <a:t>Forever changed</a:t>
            </a:r>
          </a:p>
          <a:p>
            <a:pPr algn="ctr"/>
            <a:r>
              <a:rPr lang="en-US" sz="2400" b="1" dirty="0">
                <a:effectLst>
                  <a:glow rad="127000">
                    <a:srgbClr val="FFFF00"/>
                  </a:glow>
                </a:effectLst>
              </a:rPr>
              <a:t>(Alchemy)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19550F2-D466-AB16-601F-F77112F6D0C4}"/>
              </a:ext>
            </a:extLst>
          </p:cNvPr>
          <p:cNvSpPr txBox="1"/>
          <p:nvPr/>
        </p:nvSpPr>
        <p:spPr>
          <a:xfrm>
            <a:off x="3511893" y="1275875"/>
            <a:ext cx="1083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Compassion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C992AE6-4B62-D7DD-D1D7-CF1FE771B13B}"/>
              </a:ext>
            </a:extLst>
          </p:cNvPr>
          <p:cNvSpPr txBox="1"/>
          <p:nvPr/>
        </p:nvSpPr>
        <p:spPr>
          <a:xfrm>
            <a:off x="438953" y="1731335"/>
            <a:ext cx="865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Healthy/Normal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6F81D8C-D1D6-F927-8FAD-184548A6E600}"/>
              </a:ext>
            </a:extLst>
          </p:cNvPr>
          <p:cNvSpPr txBox="1"/>
          <p:nvPr/>
        </p:nvSpPr>
        <p:spPr>
          <a:xfrm>
            <a:off x="1269164" y="2768081"/>
            <a:ext cx="8657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Abnormal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34D0DEC-A704-500B-31CF-18697B2ECB10}"/>
              </a:ext>
            </a:extLst>
          </p:cNvPr>
          <p:cNvSpPr txBox="1"/>
          <p:nvPr/>
        </p:nvSpPr>
        <p:spPr>
          <a:xfrm>
            <a:off x="1529838" y="2990226"/>
            <a:ext cx="1040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Personality Disorders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27303DD-21A5-04BE-BD29-1A18C3391AD9}"/>
              </a:ext>
            </a:extLst>
          </p:cNvPr>
          <p:cNvSpPr txBox="1"/>
          <p:nvPr/>
        </p:nvSpPr>
        <p:spPr>
          <a:xfrm>
            <a:off x="4384067" y="484425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rgbClr val="FFC000"/>
                  </a:glow>
                </a:effectLst>
              </a:rPr>
              <a:t>Reprobate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EDE99FD-7E52-E288-2D26-A271E73665C8}"/>
              </a:ext>
            </a:extLst>
          </p:cNvPr>
          <p:cNvSpPr txBox="1"/>
          <p:nvPr/>
        </p:nvSpPr>
        <p:spPr>
          <a:xfrm>
            <a:off x="4164727" y="4395805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rgbClr val="FFC000"/>
                  </a:glow>
                </a:effectLst>
              </a:rPr>
              <a:t>Apostate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094A549-32D7-61CA-338C-96EF79D68BA8}"/>
              </a:ext>
            </a:extLst>
          </p:cNvPr>
          <p:cNvSpPr txBox="1"/>
          <p:nvPr/>
        </p:nvSpPr>
        <p:spPr>
          <a:xfrm>
            <a:off x="4448" y="4544762"/>
            <a:ext cx="12205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INVERSION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- PERMANENT  MORAL INVERSION of RIGHT/WRONG -  CONSCIENCE PERMANTLY &amp; GLADLY OVERRIDDEN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AC1E9FC-1A92-AC26-9EDE-F2AC10FD89C3}"/>
              </a:ext>
            </a:extLst>
          </p:cNvPr>
          <p:cNvSpPr txBox="1"/>
          <p:nvPr/>
        </p:nvSpPr>
        <p:spPr>
          <a:xfrm>
            <a:off x="4492" y="2540141"/>
            <a:ext cx="130442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DANGER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– </a:t>
            </a:r>
            <a:r>
              <a:rPr lang="en-US" sz="1500" b="1" dirty="0">
                <a:effectLst>
                  <a:glow rad="127000">
                    <a:srgbClr val="FFFF00"/>
                  </a:glow>
                </a:effectLst>
              </a:rPr>
              <a:t>COMFORTABLE &amp; ACCLIMATING to VIOLATION of CONSCIENCE – MORAL COMPROMISE – SUPPRESSION of TRUTH 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DB5C83F9-7914-8928-E661-A85098A9A5B3}"/>
              </a:ext>
            </a:extLst>
          </p:cNvPr>
          <p:cNvSpPr txBox="1"/>
          <p:nvPr/>
        </p:nvSpPr>
        <p:spPr>
          <a:xfrm>
            <a:off x="43482" y="3553220"/>
            <a:ext cx="104078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TWISTING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– ACTIVELY HARMONIZE with  MORALs of EVIL/SATAN  / NOT VALUES &amp; MORALS of GOD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B5EF5B34-EF8C-DE74-89A2-C496EB8DB699}"/>
              </a:ext>
            </a:extLst>
          </p:cNvPr>
          <p:cNvSpPr txBox="1"/>
          <p:nvPr/>
        </p:nvSpPr>
        <p:spPr>
          <a:xfrm>
            <a:off x="8892865" y="1256042"/>
            <a:ext cx="34934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effectLst>
                  <a:glow rad="127000">
                    <a:schemeClr val="bg1"/>
                  </a:glow>
                </a:effectLst>
              </a:rPr>
              <a:t>Hurt-people hurt people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837D0163-9D49-4097-7E7C-53E40C98AC17}"/>
              </a:ext>
            </a:extLst>
          </p:cNvPr>
          <p:cNvSpPr txBox="1"/>
          <p:nvPr/>
        </p:nvSpPr>
        <p:spPr>
          <a:xfrm>
            <a:off x="11183141" y="3662604"/>
            <a:ext cx="12657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effectLst>
                  <a:glow rad="127000">
                    <a:schemeClr val="bg1"/>
                  </a:glow>
                </a:effectLst>
              </a:rPr>
              <a:t>EVIL PEOPLE</a:t>
            </a:r>
          </a:p>
          <a:p>
            <a:pPr algn="ctr"/>
            <a:r>
              <a:rPr lang="en-US" sz="1600" b="1" dirty="0">
                <a:effectLst>
                  <a:glow rad="127000">
                    <a:schemeClr val="bg1"/>
                  </a:glow>
                </a:effectLst>
              </a:rPr>
              <a:t>HARM</a:t>
            </a:r>
          </a:p>
          <a:p>
            <a:pPr algn="ctr"/>
            <a:r>
              <a:rPr lang="en-US" sz="1600" b="1" dirty="0">
                <a:effectLst>
                  <a:glow rad="127000">
                    <a:schemeClr val="bg1"/>
                  </a:glow>
                </a:effectLst>
              </a:rPr>
              <a:t>PEOPLE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98B1F2BB-F7E9-E35E-A59A-C3CABDED584C}"/>
              </a:ext>
            </a:extLst>
          </p:cNvPr>
          <p:cNvSpPr txBox="1"/>
          <p:nvPr/>
        </p:nvSpPr>
        <p:spPr>
          <a:xfrm>
            <a:off x="9789983" y="1849412"/>
            <a:ext cx="24945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effectLst>
                  <a:glow rad="127000">
                    <a:schemeClr val="bg1"/>
                  </a:glow>
                </a:effectLst>
              </a:rPr>
              <a:t>Selfish people </a:t>
            </a:r>
          </a:p>
          <a:p>
            <a:pPr algn="ctr"/>
            <a:r>
              <a:rPr lang="en-US" sz="2000" b="1" dirty="0">
                <a:effectLst>
                  <a:glow rad="127000">
                    <a:schemeClr val="bg1"/>
                  </a:glow>
                </a:effectLst>
              </a:rPr>
              <a:t>wound people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C966B86E-AC25-3EF4-F1EC-7EC00D75897F}"/>
              </a:ext>
            </a:extLst>
          </p:cNvPr>
          <p:cNvSpPr txBox="1"/>
          <p:nvPr/>
        </p:nvSpPr>
        <p:spPr>
          <a:xfrm>
            <a:off x="8183570" y="231291"/>
            <a:ext cx="2871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Stages of OBJECTIFICATON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2245BFC-71C8-7DAA-7359-578A3015E0D1}"/>
              </a:ext>
            </a:extLst>
          </p:cNvPr>
          <p:cNvSpPr txBox="1"/>
          <p:nvPr/>
        </p:nvSpPr>
        <p:spPr>
          <a:xfrm>
            <a:off x="456754" y="4237042"/>
            <a:ext cx="30831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</a:rPr>
              <a:t>Point of  NO RETURN </a:t>
            </a:r>
            <a:endParaRPr lang="en-US" sz="2400" dirty="0">
              <a:solidFill>
                <a:srgbClr val="FF000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70" name="Arrow: Down 69">
            <a:extLst>
              <a:ext uri="{FF2B5EF4-FFF2-40B4-BE49-F238E27FC236}">
                <a16:creationId xmlns:a16="http://schemas.microsoft.com/office/drawing/2014/main" id="{2C8182E8-EDDF-3C6E-082D-D17F10E846D6}"/>
              </a:ext>
            </a:extLst>
          </p:cNvPr>
          <p:cNvSpPr/>
          <p:nvPr/>
        </p:nvSpPr>
        <p:spPr>
          <a:xfrm>
            <a:off x="3399355" y="4347094"/>
            <a:ext cx="274300" cy="3040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effectLst>
                <a:glow rad="127000">
                  <a:srgbClr val="00B050"/>
                </a:glow>
              </a:effectLst>
              <a:highlight>
                <a:srgbClr val="00FF00"/>
              </a:highlight>
            </a:endParaRPr>
          </a:p>
        </p:txBody>
      </p:sp>
      <p:sp>
        <p:nvSpPr>
          <p:cNvPr id="99" name="Arrow: Down 98">
            <a:extLst>
              <a:ext uri="{FF2B5EF4-FFF2-40B4-BE49-F238E27FC236}">
                <a16:creationId xmlns:a16="http://schemas.microsoft.com/office/drawing/2014/main" id="{F6666EE0-07A7-BE21-73FD-5DFD0008D7B3}"/>
              </a:ext>
            </a:extLst>
          </p:cNvPr>
          <p:cNvSpPr/>
          <p:nvPr/>
        </p:nvSpPr>
        <p:spPr>
          <a:xfrm>
            <a:off x="257108" y="4340901"/>
            <a:ext cx="274300" cy="3040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effectLst>
                <a:glow rad="127000">
                  <a:srgbClr val="00B050"/>
                </a:glow>
              </a:effectLst>
              <a:highlight>
                <a:srgbClr val="00FF00"/>
              </a:highlight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CA2853AC-F784-8EC8-C4F7-1649437547D8}"/>
              </a:ext>
            </a:extLst>
          </p:cNvPr>
          <p:cNvSpPr txBox="1"/>
          <p:nvPr/>
        </p:nvSpPr>
        <p:spPr>
          <a:xfrm>
            <a:off x="10825590" y="5692162"/>
            <a:ext cx="1549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effectLst>
                  <a:glow rad="127000">
                    <a:schemeClr val="bg1"/>
                  </a:glow>
                </a:effectLst>
              </a:rPr>
              <a:t>HUMAN SACRIFICE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E71BBE4-EA51-5CC8-00CF-DC2794C05746}"/>
              </a:ext>
            </a:extLst>
          </p:cNvPr>
          <p:cNvSpPr txBox="1"/>
          <p:nvPr/>
        </p:nvSpPr>
        <p:spPr>
          <a:xfrm>
            <a:off x="4549136" y="6222696"/>
            <a:ext cx="11019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Demon Possession</a:t>
            </a:r>
            <a:endParaRPr lang="en-US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5632EEBD-DFC3-9BC5-E0EF-E65D747DA2EA}"/>
              </a:ext>
            </a:extLst>
          </p:cNvPr>
          <p:cNvSpPr txBox="1"/>
          <p:nvPr/>
        </p:nvSpPr>
        <p:spPr>
          <a:xfrm>
            <a:off x="6200708" y="395472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Disregard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3BD1F3C-1197-2B66-70FC-9F0A3F5C0660}"/>
              </a:ext>
            </a:extLst>
          </p:cNvPr>
          <p:cNvSpPr txBox="1"/>
          <p:nvPr/>
        </p:nvSpPr>
        <p:spPr>
          <a:xfrm>
            <a:off x="6558875" y="4292529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Disdain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9C399C54-F8D6-5614-C97D-193931FD63A4}"/>
              </a:ext>
            </a:extLst>
          </p:cNvPr>
          <p:cNvSpPr txBox="1"/>
          <p:nvPr/>
        </p:nvSpPr>
        <p:spPr>
          <a:xfrm>
            <a:off x="4971310" y="4262343"/>
            <a:ext cx="1227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Self-Promoting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14D7CD08-9978-F9B3-0854-0D1B4689A360}"/>
              </a:ext>
            </a:extLst>
          </p:cNvPr>
          <p:cNvSpPr txBox="1"/>
          <p:nvPr/>
        </p:nvSpPr>
        <p:spPr>
          <a:xfrm>
            <a:off x="5516979" y="3311474"/>
            <a:ext cx="1037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Indifference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3DA8D6F9-4B94-4998-31ED-EB96552CF4FE}"/>
              </a:ext>
            </a:extLst>
          </p:cNvPr>
          <p:cNvSpPr txBox="1"/>
          <p:nvPr/>
        </p:nvSpPr>
        <p:spPr>
          <a:xfrm>
            <a:off x="5160499" y="2928224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Localized</a:t>
            </a:r>
          </a:p>
        </p:txBody>
      </p:sp>
    </p:spTree>
    <p:extLst>
      <p:ext uri="{BB962C8B-B14F-4D97-AF65-F5344CB8AC3E}">
        <p14:creationId xmlns:p14="http://schemas.microsoft.com/office/powerpoint/2010/main" val="28016961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1000">
              <a:srgbClr val="FF0000"/>
            </a:gs>
            <a:gs pos="3800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F22128-E768-8AFD-F37F-F3929ACB2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97094BDC-EE4D-10E0-4B2A-0E848E211597}"/>
              </a:ext>
            </a:extLst>
          </p:cNvPr>
          <p:cNvCxnSpPr>
            <a:cxnSpLocks/>
          </p:cNvCxnSpPr>
          <p:nvPr/>
        </p:nvCxnSpPr>
        <p:spPr>
          <a:xfrm>
            <a:off x="7481180" y="88344"/>
            <a:ext cx="4800620" cy="48595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22CA2B3-F96D-3954-ECC1-235E2DE0941A}"/>
              </a:ext>
            </a:extLst>
          </p:cNvPr>
          <p:cNvSpPr txBox="1"/>
          <p:nvPr/>
        </p:nvSpPr>
        <p:spPr>
          <a:xfrm>
            <a:off x="411086" y="631458"/>
            <a:ext cx="7533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Active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FFE8CE-4AB7-4005-7E3D-8B85FFDA62AD}"/>
              </a:ext>
            </a:extLst>
          </p:cNvPr>
          <p:cNvSpPr txBox="1"/>
          <p:nvPr/>
        </p:nvSpPr>
        <p:spPr>
          <a:xfrm>
            <a:off x="781545" y="1069621"/>
            <a:ext cx="7919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Tender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CA4531-12FD-E376-C7B2-1B24B71520D2}"/>
              </a:ext>
            </a:extLst>
          </p:cNvPr>
          <p:cNvSpPr txBox="1"/>
          <p:nvPr/>
        </p:nvSpPr>
        <p:spPr>
          <a:xfrm>
            <a:off x="1525021" y="1861906"/>
            <a:ext cx="10566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Responsive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9F1532-8E72-E38B-351D-1AC89A447AA5}"/>
              </a:ext>
            </a:extLst>
          </p:cNvPr>
          <p:cNvSpPr txBox="1"/>
          <p:nvPr/>
        </p:nvSpPr>
        <p:spPr>
          <a:xfrm>
            <a:off x="1165627" y="1462694"/>
            <a:ext cx="9144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Sensitive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7EC302-ECCA-43E4-FFA9-7BD3FFC450DE}"/>
              </a:ext>
            </a:extLst>
          </p:cNvPr>
          <p:cNvSpPr txBox="1"/>
          <p:nvPr/>
        </p:nvSpPr>
        <p:spPr>
          <a:xfrm>
            <a:off x="5120101" y="5612615"/>
            <a:ext cx="1061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Cauterized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B2CF72-FA34-E320-1236-5B53F36D3CFE}"/>
              </a:ext>
            </a:extLst>
          </p:cNvPr>
          <p:cNvSpPr txBox="1"/>
          <p:nvPr/>
        </p:nvSpPr>
        <p:spPr>
          <a:xfrm>
            <a:off x="3013759" y="3385605"/>
            <a:ext cx="11128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Desensitized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B1F301-A34E-EE1E-65B9-92BF8A12BBB0}"/>
              </a:ext>
            </a:extLst>
          </p:cNvPr>
          <p:cNvSpPr txBox="1"/>
          <p:nvPr/>
        </p:nvSpPr>
        <p:spPr>
          <a:xfrm>
            <a:off x="5773005" y="6115012"/>
            <a:ext cx="8554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Petrified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D0A0C5-10E4-F80D-701A-1DD5925D099A}"/>
              </a:ext>
            </a:extLst>
          </p:cNvPr>
          <p:cNvSpPr txBox="1"/>
          <p:nvPr/>
        </p:nvSpPr>
        <p:spPr>
          <a:xfrm>
            <a:off x="4840580" y="5336946"/>
            <a:ext cx="973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Calloused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F92091-0029-3755-449C-93DC58D90590}"/>
              </a:ext>
            </a:extLst>
          </p:cNvPr>
          <p:cNvSpPr txBox="1"/>
          <p:nvPr/>
        </p:nvSpPr>
        <p:spPr>
          <a:xfrm>
            <a:off x="2452426" y="2814775"/>
            <a:ext cx="9242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Sluggish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32B8DEB-7ECB-6185-F479-0CA9E84755DA}"/>
              </a:ext>
            </a:extLst>
          </p:cNvPr>
          <p:cNvSpPr txBox="1"/>
          <p:nvPr/>
        </p:nvSpPr>
        <p:spPr>
          <a:xfrm>
            <a:off x="1937145" y="2270950"/>
            <a:ext cx="1047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Receptive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4C14994-30AC-F51E-3C3E-AFA2CCE140C7}"/>
              </a:ext>
            </a:extLst>
          </p:cNvPr>
          <p:cNvSpPr txBox="1"/>
          <p:nvPr/>
        </p:nvSpPr>
        <p:spPr>
          <a:xfrm>
            <a:off x="4607625" y="505726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Atrophied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D947B5-4CB6-9FE7-9449-2538CC6CFB00}"/>
              </a:ext>
            </a:extLst>
          </p:cNvPr>
          <p:cNvSpPr txBox="1"/>
          <p:nvPr/>
        </p:nvSpPr>
        <p:spPr>
          <a:xfrm>
            <a:off x="3889047" y="4178875"/>
            <a:ext cx="963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Hardened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05F9412-1550-1DB8-22FA-22BDDB0B8529}"/>
              </a:ext>
            </a:extLst>
          </p:cNvPr>
          <p:cNvSpPr txBox="1"/>
          <p:nvPr/>
        </p:nvSpPr>
        <p:spPr>
          <a:xfrm>
            <a:off x="3574698" y="3925108"/>
            <a:ext cx="908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Inflexible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9419DD0-0005-8A4C-73A4-1F9652FE02F1}"/>
              </a:ext>
            </a:extLst>
          </p:cNvPr>
          <p:cNvSpPr txBox="1"/>
          <p:nvPr/>
        </p:nvSpPr>
        <p:spPr>
          <a:xfrm>
            <a:off x="2755945" y="3079103"/>
            <a:ext cx="9511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Resistant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4959CB0-8AA8-E44F-84D5-C3CB0E126EA2}"/>
              </a:ext>
            </a:extLst>
          </p:cNvPr>
          <p:cNvSpPr txBox="1"/>
          <p:nvPr/>
        </p:nvSpPr>
        <p:spPr>
          <a:xfrm>
            <a:off x="6074888" y="6449029"/>
            <a:ext cx="9291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Fossilized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A1701DE-77EF-D8F3-3FF2-D7F1D8934DDE}"/>
              </a:ext>
            </a:extLst>
          </p:cNvPr>
          <p:cNvSpPr txBox="1"/>
          <p:nvPr/>
        </p:nvSpPr>
        <p:spPr>
          <a:xfrm>
            <a:off x="5455926" y="5848438"/>
            <a:ext cx="9284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Calcified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D94F48-07BA-FBBA-EA68-08000F5F14D4}"/>
              </a:ext>
            </a:extLst>
          </p:cNvPr>
          <p:cNvSpPr txBox="1"/>
          <p:nvPr/>
        </p:nvSpPr>
        <p:spPr>
          <a:xfrm>
            <a:off x="-7287" y="225765"/>
            <a:ext cx="1168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Conscience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B0EF21-0DC2-78C2-6DD9-B38A15883ABF}"/>
              </a:ext>
            </a:extLst>
          </p:cNvPr>
          <p:cNvSpPr txBox="1"/>
          <p:nvPr/>
        </p:nvSpPr>
        <p:spPr>
          <a:xfrm>
            <a:off x="1450163" y="240401"/>
            <a:ext cx="7343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Ego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3490942-48D5-4C6B-651F-0B0B30CBC6E1}"/>
              </a:ext>
            </a:extLst>
          </p:cNvPr>
          <p:cNvSpPr txBox="1"/>
          <p:nvPr/>
        </p:nvSpPr>
        <p:spPr>
          <a:xfrm>
            <a:off x="4025913" y="221604"/>
            <a:ext cx="11631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Intentions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B060A24-B8A2-6ADB-B05F-1C0144731DF8}"/>
              </a:ext>
            </a:extLst>
          </p:cNvPr>
          <p:cNvSpPr txBox="1"/>
          <p:nvPr/>
        </p:nvSpPr>
        <p:spPr>
          <a:xfrm>
            <a:off x="-134987" y="2118621"/>
            <a:ext cx="11791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Relationships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38FEE0B-EC59-F640-37E3-7161BB14FC7C}"/>
              </a:ext>
            </a:extLst>
          </p:cNvPr>
          <p:cNvSpPr txBox="1"/>
          <p:nvPr/>
        </p:nvSpPr>
        <p:spPr>
          <a:xfrm>
            <a:off x="2559571" y="235823"/>
            <a:ext cx="11386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Empathy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93B8220-1364-9D1D-5377-1DF9544ABB77}"/>
              </a:ext>
            </a:extLst>
          </p:cNvPr>
          <p:cNvSpPr txBox="1"/>
          <p:nvPr/>
        </p:nvSpPr>
        <p:spPr>
          <a:xfrm>
            <a:off x="2003092" y="980261"/>
            <a:ext cx="8584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Humility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D33BC47-83F5-D832-3EA5-F117F1B1E4F8}"/>
              </a:ext>
            </a:extLst>
          </p:cNvPr>
          <p:cNvSpPr txBox="1"/>
          <p:nvPr/>
        </p:nvSpPr>
        <p:spPr>
          <a:xfrm>
            <a:off x="4678324" y="3920484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Self-Absorbed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50694BA-D70E-123D-711C-A3FAF384A6BD}"/>
              </a:ext>
            </a:extLst>
          </p:cNvPr>
          <p:cNvSpPr txBox="1"/>
          <p:nvPr/>
        </p:nvSpPr>
        <p:spPr>
          <a:xfrm>
            <a:off x="6153262" y="5493351"/>
            <a:ext cx="14408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Self-Aggrandizing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350EABA-B30D-A099-CC79-D3DF29B8685B}"/>
              </a:ext>
            </a:extLst>
          </p:cNvPr>
          <p:cNvSpPr txBox="1"/>
          <p:nvPr/>
        </p:nvSpPr>
        <p:spPr>
          <a:xfrm>
            <a:off x="3971514" y="2919255"/>
            <a:ext cx="70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Selfish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A9873D1-344B-D1BA-2583-01C6DD0A2A58}"/>
              </a:ext>
            </a:extLst>
          </p:cNvPr>
          <p:cNvSpPr txBox="1"/>
          <p:nvPr/>
        </p:nvSpPr>
        <p:spPr>
          <a:xfrm>
            <a:off x="4168895" y="3313683"/>
            <a:ext cx="13094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Self-Centered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750EAD8-D6C2-E1EF-5BC3-740BF4997A9C}"/>
              </a:ext>
            </a:extLst>
          </p:cNvPr>
          <p:cNvSpPr txBox="1"/>
          <p:nvPr/>
        </p:nvSpPr>
        <p:spPr>
          <a:xfrm>
            <a:off x="5788843" y="4987034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Self-Entitled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5BF29D4-0BF8-7A27-60DE-19044CA5EB07}"/>
              </a:ext>
            </a:extLst>
          </p:cNvPr>
          <p:cNvSpPr txBox="1"/>
          <p:nvPr/>
        </p:nvSpPr>
        <p:spPr>
          <a:xfrm>
            <a:off x="1840046" y="3437834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Narcissist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16550D8-9CA5-0E9A-F894-CC3DE18C0071}"/>
              </a:ext>
            </a:extLst>
          </p:cNvPr>
          <p:cNvSpPr txBox="1"/>
          <p:nvPr/>
        </p:nvSpPr>
        <p:spPr>
          <a:xfrm>
            <a:off x="2476844" y="403248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Sociopath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6A913DD-AA09-C6D9-497A-0E0C2467BD00}"/>
              </a:ext>
            </a:extLst>
          </p:cNvPr>
          <p:cNvSpPr txBox="1"/>
          <p:nvPr/>
        </p:nvSpPr>
        <p:spPr>
          <a:xfrm>
            <a:off x="-250256" y="1211020"/>
            <a:ext cx="1168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Psych Diagnosis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CC4C3A8-A989-021C-4522-298B3B3B3508}"/>
              </a:ext>
            </a:extLst>
          </p:cNvPr>
          <p:cNvSpPr txBox="1"/>
          <p:nvPr/>
        </p:nvSpPr>
        <p:spPr>
          <a:xfrm>
            <a:off x="3601454" y="5216663"/>
            <a:ext cx="10756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Psychopath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8563DA6-2DEB-FB2E-1E03-884937593E5B}"/>
              </a:ext>
            </a:extLst>
          </p:cNvPr>
          <p:cNvSpPr txBox="1"/>
          <p:nvPr/>
        </p:nvSpPr>
        <p:spPr>
          <a:xfrm>
            <a:off x="6485512" y="72134"/>
            <a:ext cx="1237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Approach to Boundaries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96E9025-F0F2-2328-9DF3-1248AEFA93C6}"/>
              </a:ext>
            </a:extLst>
          </p:cNvPr>
          <p:cNvSpPr txBox="1"/>
          <p:nvPr/>
        </p:nvSpPr>
        <p:spPr>
          <a:xfrm>
            <a:off x="7100786" y="2041256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Golden Rule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5EA95FE-EAB8-8C7A-8C69-34728847D603}"/>
              </a:ext>
            </a:extLst>
          </p:cNvPr>
          <p:cNvSpPr txBox="1"/>
          <p:nvPr/>
        </p:nvSpPr>
        <p:spPr>
          <a:xfrm>
            <a:off x="5790944" y="634668"/>
            <a:ext cx="10827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Gods </a:t>
            </a:r>
          </a:p>
          <a:p>
            <a:pPr algn="ctr"/>
            <a:r>
              <a:rPr lang="en-US" sz="1200" b="1" dirty="0"/>
              <a:t>divine values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1E6F84A-85DD-1BA2-1DFF-7B35CA54F67C}"/>
              </a:ext>
            </a:extLst>
          </p:cNvPr>
          <p:cNvSpPr txBox="1"/>
          <p:nvPr/>
        </p:nvSpPr>
        <p:spPr>
          <a:xfrm>
            <a:off x="7663526" y="2844166"/>
            <a:ext cx="15691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Self- Satisfaction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EE64F95-F802-FDEF-6FCA-43005B278DA5}"/>
              </a:ext>
            </a:extLst>
          </p:cNvPr>
          <p:cNvSpPr txBox="1"/>
          <p:nvPr/>
        </p:nvSpPr>
        <p:spPr>
          <a:xfrm>
            <a:off x="9943247" y="6208970"/>
            <a:ext cx="10775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Craves &amp; </a:t>
            </a:r>
          </a:p>
          <a:p>
            <a:r>
              <a:rPr lang="en-US" sz="1200" b="1" dirty="0"/>
              <a:t>Seeks Evil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6B9A205-B5D6-78DE-F327-3CFCA2223BE8}"/>
              </a:ext>
            </a:extLst>
          </p:cNvPr>
          <p:cNvSpPr txBox="1"/>
          <p:nvPr/>
        </p:nvSpPr>
        <p:spPr>
          <a:xfrm>
            <a:off x="6443089" y="1441077"/>
            <a:ext cx="12189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Empowerment</a:t>
            </a:r>
          </a:p>
          <a:p>
            <a:pPr algn="ctr"/>
            <a:r>
              <a:rPr lang="en-US" sz="1200" b="1" dirty="0"/>
              <a:t> of others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BA3FF9E-43BD-B8FA-146A-675BC62C97C2}"/>
              </a:ext>
            </a:extLst>
          </p:cNvPr>
          <p:cNvSpPr txBox="1"/>
          <p:nvPr/>
        </p:nvSpPr>
        <p:spPr>
          <a:xfrm>
            <a:off x="1438673" y="3957068"/>
            <a:ext cx="10037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Toxic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9018C6F-DB64-EB6C-94BE-6347ABF96491}"/>
              </a:ext>
            </a:extLst>
          </p:cNvPr>
          <p:cNvSpPr txBox="1"/>
          <p:nvPr/>
        </p:nvSpPr>
        <p:spPr>
          <a:xfrm>
            <a:off x="347223" y="3237830"/>
            <a:ext cx="1219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Unreasonable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037114B-2331-3FAE-39E9-9961C71B5704}"/>
              </a:ext>
            </a:extLst>
          </p:cNvPr>
          <p:cNvSpPr txBox="1"/>
          <p:nvPr/>
        </p:nvSpPr>
        <p:spPr>
          <a:xfrm>
            <a:off x="-118462" y="2337554"/>
            <a:ext cx="1146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Reasonable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FF6EC29-DDD9-96CF-02E9-F9CB4FEF3975}"/>
              </a:ext>
            </a:extLst>
          </p:cNvPr>
          <p:cNvCxnSpPr>
            <a:cxnSpLocks/>
          </p:cNvCxnSpPr>
          <p:nvPr/>
        </p:nvCxnSpPr>
        <p:spPr>
          <a:xfrm>
            <a:off x="33291" y="632387"/>
            <a:ext cx="6010746" cy="61765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1838747-9136-EFA9-1CFC-A19254517DD0}"/>
              </a:ext>
            </a:extLst>
          </p:cNvPr>
          <p:cNvCxnSpPr>
            <a:cxnSpLocks/>
          </p:cNvCxnSpPr>
          <p:nvPr/>
        </p:nvCxnSpPr>
        <p:spPr>
          <a:xfrm>
            <a:off x="699765" y="8139"/>
            <a:ext cx="6670552" cy="67984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8BD011E7-C20B-738D-E1E5-E102B4CF0880}"/>
              </a:ext>
            </a:extLst>
          </p:cNvPr>
          <p:cNvCxnSpPr>
            <a:cxnSpLocks/>
          </p:cNvCxnSpPr>
          <p:nvPr/>
        </p:nvCxnSpPr>
        <p:spPr>
          <a:xfrm>
            <a:off x="2084609" y="10546"/>
            <a:ext cx="6559149" cy="682895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3D846332-8B6B-1A75-CC88-789FA182C973}"/>
              </a:ext>
            </a:extLst>
          </p:cNvPr>
          <p:cNvCxnSpPr>
            <a:cxnSpLocks/>
          </p:cNvCxnSpPr>
          <p:nvPr/>
        </p:nvCxnSpPr>
        <p:spPr>
          <a:xfrm>
            <a:off x="4866144" y="8139"/>
            <a:ext cx="6626091" cy="677663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AFEB268-5945-E518-7E12-CCC0D622E52A}"/>
              </a:ext>
            </a:extLst>
          </p:cNvPr>
          <p:cNvCxnSpPr>
            <a:cxnSpLocks/>
          </p:cNvCxnSpPr>
          <p:nvPr/>
        </p:nvCxnSpPr>
        <p:spPr>
          <a:xfrm>
            <a:off x="6055853" y="33486"/>
            <a:ext cx="6054302" cy="601001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4140445-C3C3-DA65-B717-371C72A7A267}"/>
              </a:ext>
            </a:extLst>
          </p:cNvPr>
          <p:cNvCxnSpPr>
            <a:cxnSpLocks/>
          </p:cNvCxnSpPr>
          <p:nvPr/>
        </p:nvCxnSpPr>
        <p:spPr>
          <a:xfrm>
            <a:off x="3324565" y="0"/>
            <a:ext cx="6675837" cy="680074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2B41F949-13EC-DC5B-14F0-A2566AE0C098}"/>
              </a:ext>
            </a:extLst>
          </p:cNvPr>
          <p:cNvCxnSpPr>
            <a:cxnSpLocks/>
          </p:cNvCxnSpPr>
          <p:nvPr/>
        </p:nvCxnSpPr>
        <p:spPr>
          <a:xfrm flipV="1">
            <a:off x="58994" y="566481"/>
            <a:ext cx="12142838" cy="8142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6F53D3F7-E4A9-3E8D-69B5-E6FE9C12BE64}"/>
              </a:ext>
            </a:extLst>
          </p:cNvPr>
          <p:cNvCxnSpPr>
            <a:cxnSpLocks/>
          </p:cNvCxnSpPr>
          <p:nvPr/>
        </p:nvCxnSpPr>
        <p:spPr>
          <a:xfrm>
            <a:off x="911" y="1748297"/>
            <a:ext cx="4855469" cy="505244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B0227AEC-BF63-89C4-4CB2-0DA9CEFD30D7}"/>
              </a:ext>
            </a:extLst>
          </p:cNvPr>
          <p:cNvSpPr txBox="1"/>
          <p:nvPr/>
        </p:nvSpPr>
        <p:spPr>
          <a:xfrm>
            <a:off x="9396861" y="2992509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Purposeful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511A695-D91E-41F5-6991-0C3496650E52}"/>
              </a:ext>
            </a:extLst>
          </p:cNvPr>
          <p:cNvSpPr txBox="1"/>
          <p:nvPr/>
        </p:nvSpPr>
        <p:spPr>
          <a:xfrm>
            <a:off x="9856877" y="334102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Willful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5D9E994-C469-D50B-E068-2FEB59EDF2A5}"/>
              </a:ext>
            </a:extLst>
          </p:cNvPr>
          <p:cNvSpPr txBox="1"/>
          <p:nvPr/>
        </p:nvSpPr>
        <p:spPr>
          <a:xfrm>
            <a:off x="10080614" y="3738955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Calculating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9830A54A-0A1D-F53F-9A55-C319A08AA2C0}"/>
              </a:ext>
            </a:extLst>
          </p:cNvPr>
          <p:cNvSpPr txBox="1"/>
          <p:nvPr/>
        </p:nvSpPr>
        <p:spPr>
          <a:xfrm>
            <a:off x="10458868" y="4084822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Strategic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8408BA6A-CBD5-ED59-D58F-70AC0AA1904F}"/>
              </a:ext>
            </a:extLst>
          </p:cNvPr>
          <p:cNvSpPr txBox="1"/>
          <p:nvPr/>
        </p:nvSpPr>
        <p:spPr>
          <a:xfrm>
            <a:off x="10700870" y="4387381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Malicious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2C8B64F-20B0-22A8-D8D8-A72BB4922A04}"/>
              </a:ext>
            </a:extLst>
          </p:cNvPr>
          <p:cNvSpPr txBox="1"/>
          <p:nvPr/>
        </p:nvSpPr>
        <p:spPr>
          <a:xfrm>
            <a:off x="11164796" y="4899035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Malevolent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E49BB06-EB18-6E1A-11DA-2088739DD91A}"/>
              </a:ext>
            </a:extLst>
          </p:cNvPr>
          <p:cNvSpPr txBox="1"/>
          <p:nvPr/>
        </p:nvSpPr>
        <p:spPr>
          <a:xfrm>
            <a:off x="11455277" y="5233905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Sadistic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AB275B6-EC23-0693-2C99-D00E12FE6281}"/>
              </a:ext>
            </a:extLst>
          </p:cNvPr>
          <p:cNvSpPr txBox="1"/>
          <p:nvPr/>
        </p:nvSpPr>
        <p:spPr>
          <a:xfrm>
            <a:off x="2638842" y="1596598"/>
            <a:ext cx="976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Self Correcting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C0DC3A5-2B92-791F-5E69-995E1E4E3402}"/>
              </a:ext>
            </a:extLst>
          </p:cNvPr>
          <p:cNvSpPr txBox="1"/>
          <p:nvPr/>
        </p:nvSpPr>
        <p:spPr>
          <a:xfrm>
            <a:off x="2866099" y="596550"/>
            <a:ext cx="1389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Deep</a:t>
            </a:r>
          </a:p>
          <a:p>
            <a:pPr algn="ctr"/>
            <a:r>
              <a:rPr lang="en-US" sz="1200" b="1" dirty="0"/>
              <a:t>Transformational Empathy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12B41696-1702-9847-F8E1-34926BC1B7C8}"/>
              </a:ext>
            </a:extLst>
          </p:cNvPr>
          <p:cNvSpPr txBox="1"/>
          <p:nvPr/>
        </p:nvSpPr>
        <p:spPr>
          <a:xfrm>
            <a:off x="8584007" y="6413872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Absence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D89037E-A05E-CEEE-0729-6826E1637513}"/>
              </a:ext>
            </a:extLst>
          </p:cNvPr>
          <p:cNvSpPr txBox="1"/>
          <p:nvPr/>
        </p:nvSpPr>
        <p:spPr>
          <a:xfrm>
            <a:off x="9270049" y="5709521"/>
            <a:ext cx="1003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Vindictive &amp; Sadistic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A4DD8D1B-1F82-7736-288E-74A8CD860A91}"/>
              </a:ext>
            </a:extLst>
          </p:cNvPr>
          <p:cNvCxnSpPr>
            <a:cxnSpLocks/>
          </p:cNvCxnSpPr>
          <p:nvPr/>
        </p:nvCxnSpPr>
        <p:spPr>
          <a:xfrm flipV="1">
            <a:off x="33291" y="2724153"/>
            <a:ext cx="12166729" cy="46803"/>
          </a:xfrm>
          <a:prstGeom prst="line">
            <a:avLst/>
          </a:prstGeom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1D3F7667-907A-B926-6992-419518C535C3}"/>
              </a:ext>
            </a:extLst>
          </p:cNvPr>
          <p:cNvCxnSpPr>
            <a:cxnSpLocks/>
          </p:cNvCxnSpPr>
          <p:nvPr/>
        </p:nvCxnSpPr>
        <p:spPr>
          <a:xfrm flipV="1">
            <a:off x="-2526" y="4768798"/>
            <a:ext cx="12183402" cy="306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53040E22-1C65-59B4-32B0-B53631994872}"/>
              </a:ext>
            </a:extLst>
          </p:cNvPr>
          <p:cNvCxnSpPr>
            <a:cxnSpLocks/>
          </p:cNvCxnSpPr>
          <p:nvPr/>
        </p:nvCxnSpPr>
        <p:spPr>
          <a:xfrm flipV="1">
            <a:off x="19660" y="3719347"/>
            <a:ext cx="12161216" cy="47245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A011A298-2A01-0C7E-13F1-2DC466B04C8B}"/>
              </a:ext>
            </a:extLst>
          </p:cNvPr>
          <p:cNvSpPr txBox="1"/>
          <p:nvPr/>
        </p:nvSpPr>
        <p:spPr>
          <a:xfrm>
            <a:off x="6649087" y="5919033"/>
            <a:ext cx="1300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Self-Righteous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D356A81-9B3B-7699-CAB6-0AFE6B3B86E1}"/>
              </a:ext>
            </a:extLst>
          </p:cNvPr>
          <p:cNvSpPr txBox="1"/>
          <p:nvPr/>
        </p:nvSpPr>
        <p:spPr>
          <a:xfrm>
            <a:off x="8800301" y="5210072"/>
            <a:ext cx="114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Malice &amp; Forethought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1BB0DE51-C4C4-BC53-571B-25CED8F9DB79}"/>
              </a:ext>
            </a:extLst>
          </p:cNvPr>
          <p:cNvSpPr txBox="1"/>
          <p:nvPr/>
        </p:nvSpPr>
        <p:spPr>
          <a:xfrm>
            <a:off x="4653780" y="931243"/>
            <a:ext cx="8938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Unaware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02A988E8-0FCE-C849-215D-1D9DB3A6CFE7}"/>
              </a:ext>
            </a:extLst>
          </p:cNvPr>
          <p:cNvSpPr txBox="1"/>
          <p:nvPr/>
        </p:nvSpPr>
        <p:spPr>
          <a:xfrm>
            <a:off x="4892637" y="1381365"/>
            <a:ext cx="11428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Unintentional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C1A19C2-096C-B355-0FD1-327F4EDCAC6E}"/>
              </a:ext>
            </a:extLst>
          </p:cNvPr>
          <p:cNvSpPr txBox="1"/>
          <p:nvPr/>
        </p:nvSpPr>
        <p:spPr>
          <a:xfrm>
            <a:off x="5497482" y="1866797"/>
            <a:ext cx="10103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Distracted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1AAA2B3F-7BD1-0886-5E5A-6E568F96D808}"/>
              </a:ext>
            </a:extLst>
          </p:cNvPr>
          <p:cNvSpPr txBox="1"/>
          <p:nvPr/>
        </p:nvSpPr>
        <p:spPr>
          <a:xfrm>
            <a:off x="5998751" y="2355052"/>
            <a:ext cx="1111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Preoccupied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73D67F91-176F-93FC-4A27-C1430176796C}"/>
              </a:ext>
            </a:extLst>
          </p:cNvPr>
          <p:cNvSpPr txBox="1"/>
          <p:nvPr/>
        </p:nvSpPr>
        <p:spPr>
          <a:xfrm>
            <a:off x="6444567" y="2867830"/>
            <a:ext cx="12323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Self-Absorbed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BC78AC74-69CC-FCD3-80ED-475C109D6620}"/>
              </a:ext>
            </a:extLst>
          </p:cNvPr>
          <p:cNvSpPr txBox="1"/>
          <p:nvPr/>
        </p:nvSpPr>
        <p:spPr>
          <a:xfrm>
            <a:off x="6906929" y="3308863"/>
            <a:ext cx="12323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Self-Indulgent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49E7918-AF35-4B57-5A56-5BBDE7EC9C09}"/>
              </a:ext>
            </a:extLst>
          </p:cNvPr>
          <p:cNvSpPr txBox="1"/>
          <p:nvPr/>
        </p:nvSpPr>
        <p:spPr>
          <a:xfrm>
            <a:off x="7116978" y="6426815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Self-Justifying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224BBD9-AAB7-D0E0-67CC-2F170CF735E2}"/>
              </a:ext>
            </a:extLst>
          </p:cNvPr>
          <p:cNvSpPr txBox="1"/>
          <p:nvPr/>
        </p:nvSpPr>
        <p:spPr>
          <a:xfrm>
            <a:off x="8394494" y="492629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Calculating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45AFD8D0-7013-7777-B49A-935E3935FF57}"/>
              </a:ext>
            </a:extLst>
          </p:cNvPr>
          <p:cNvSpPr txBox="1"/>
          <p:nvPr/>
        </p:nvSpPr>
        <p:spPr>
          <a:xfrm>
            <a:off x="2775316" y="6225752"/>
            <a:ext cx="1622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Dangerous / </a:t>
            </a:r>
          </a:p>
          <a:p>
            <a:pPr algn="ctr"/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Life Threatening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AE16BB08-64A1-DEBF-420F-69062EFBA567}"/>
              </a:ext>
            </a:extLst>
          </p:cNvPr>
          <p:cNvSpPr txBox="1"/>
          <p:nvPr/>
        </p:nvSpPr>
        <p:spPr>
          <a:xfrm>
            <a:off x="8113195" y="592351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Minimal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0817C50B-A599-4968-C9B9-756A5D7C86AD}"/>
              </a:ext>
            </a:extLst>
          </p:cNvPr>
          <p:cNvSpPr txBox="1"/>
          <p:nvPr/>
        </p:nvSpPr>
        <p:spPr>
          <a:xfrm>
            <a:off x="7603834" y="5470702"/>
            <a:ext cx="12632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Self-Interest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51347AE1-0EDE-B124-865B-F34B61CD6B58}"/>
              </a:ext>
            </a:extLst>
          </p:cNvPr>
          <p:cNvSpPr txBox="1"/>
          <p:nvPr/>
        </p:nvSpPr>
        <p:spPr>
          <a:xfrm>
            <a:off x="7103313" y="4940625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Cognitive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7C2A6D7C-1268-B343-8ED7-8946C1C81E02}"/>
              </a:ext>
            </a:extLst>
          </p:cNvPr>
          <p:cNvSpPr txBox="1"/>
          <p:nvPr/>
        </p:nvSpPr>
        <p:spPr>
          <a:xfrm>
            <a:off x="3994927" y="1575123"/>
            <a:ext cx="1003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Affect Empathy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65CEE526-F875-211D-2D29-1D5BC7BB257E}"/>
              </a:ext>
            </a:extLst>
          </p:cNvPr>
          <p:cNvSpPr txBox="1"/>
          <p:nvPr/>
        </p:nvSpPr>
        <p:spPr>
          <a:xfrm>
            <a:off x="5498409" y="240401"/>
            <a:ext cx="7150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Goals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E636837C-2358-27D7-700E-DCCE95A51C65}"/>
              </a:ext>
            </a:extLst>
          </p:cNvPr>
          <p:cNvSpPr txBox="1"/>
          <p:nvPr/>
        </p:nvSpPr>
        <p:spPr>
          <a:xfrm>
            <a:off x="8200723" y="3139073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Manipulate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1AFBD2D1-78CD-1FB3-48E4-108B3E3D82FB}"/>
              </a:ext>
            </a:extLst>
          </p:cNvPr>
          <p:cNvSpPr txBox="1"/>
          <p:nvPr/>
        </p:nvSpPr>
        <p:spPr>
          <a:xfrm>
            <a:off x="8561483" y="3404482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Deceive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353978C8-F762-1704-9539-813D5246630E}"/>
              </a:ext>
            </a:extLst>
          </p:cNvPr>
          <p:cNvSpPr txBox="1"/>
          <p:nvPr/>
        </p:nvSpPr>
        <p:spPr>
          <a:xfrm>
            <a:off x="8882462" y="3844973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Steal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866A88BA-CFF6-B286-09B2-70077AFBA76B}"/>
              </a:ext>
            </a:extLst>
          </p:cNvPr>
          <p:cNvSpPr txBox="1"/>
          <p:nvPr/>
        </p:nvSpPr>
        <p:spPr>
          <a:xfrm>
            <a:off x="9117155" y="4025784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Blemish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AF6F62BD-7C35-5F5C-03AC-E32EDCAB7356}"/>
              </a:ext>
            </a:extLst>
          </p:cNvPr>
          <p:cNvSpPr txBox="1"/>
          <p:nvPr/>
        </p:nvSpPr>
        <p:spPr>
          <a:xfrm>
            <a:off x="9388852" y="4227772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Tarnish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351AAB29-950E-4C74-3875-681339F25B21}"/>
              </a:ext>
            </a:extLst>
          </p:cNvPr>
          <p:cNvSpPr txBox="1"/>
          <p:nvPr/>
        </p:nvSpPr>
        <p:spPr>
          <a:xfrm>
            <a:off x="10058179" y="4954072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Impact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C34220CF-8ECD-0674-D138-F142B0EDF016}"/>
              </a:ext>
            </a:extLst>
          </p:cNvPr>
          <p:cNvSpPr txBox="1"/>
          <p:nvPr/>
        </p:nvSpPr>
        <p:spPr>
          <a:xfrm>
            <a:off x="10495375" y="5388049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Harm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AC920087-B81B-271D-76AA-7B398A4C47E7}"/>
              </a:ext>
            </a:extLst>
          </p:cNvPr>
          <p:cNvSpPr txBox="1"/>
          <p:nvPr/>
        </p:nvSpPr>
        <p:spPr>
          <a:xfrm>
            <a:off x="10840633" y="5828180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Damage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E3631C49-A735-990F-B345-EC90B07F5E7B}"/>
              </a:ext>
            </a:extLst>
          </p:cNvPr>
          <p:cNvSpPr txBox="1"/>
          <p:nvPr/>
        </p:nvSpPr>
        <p:spPr>
          <a:xfrm>
            <a:off x="11225991" y="6380905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Destroy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FD14BAAA-A0B9-0680-ACCA-0F73433FAEBA}"/>
              </a:ext>
            </a:extLst>
          </p:cNvPr>
          <p:cNvSpPr txBox="1"/>
          <p:nvPr/>
        </p:nvSpPr>
        <p:spPr>
          <a:xfrm>
            <a:off x="7941416" y="1572168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Inadvertent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407CE206-9DAF-B5FD-6FDB-0BDC0E9D3718}"/>
              </a:ext>
            </a:extLst>
          </p:cNvPr>
          <p:cNvSpPr txBox="1"/>
          <p:nvPr/>
        </p:nvSpPr>
        <p:spPr>
          <a:xfrm>
            <a:off x="8853148" y="2428251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Rude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D6904910-4309-3F1A-270B-7A710B3B17CF}"/>
              </a:ext>
            </a:extLst>
          </p:cNvPr>
          <p:cNvSpPr txBox="1"/>
          <p:nvPr/>
        </p:nvSpPr>
        <p:spPr>
          <a:xfrm>
            <a:off x="8377514" y="1929543"/>
            <a:ext cx="1106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Thoughtless or Careless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346D251D-8168-ED80-0453-167B981175B5}"/>
              </a:ext>
            </a:extLst>
          </p:cNvPr>
          <p:cNvSpPr txBox="1"/>
          <p:nvPr/>
        </p:nvSpPr>
        <p:spPr>
          <a:xfrm>
            <a:off x="7541074" y="1177144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Thoughtful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C5CD155A-F627-72AC-A3D5-678387EDEED3}"/>
              </a:ext>
            </a:extLst>
          </p:cNvPr>
          <p:cNvSpPr txBox="1"/>
          <p:nvPr/>
        </p:nvSpPr>
        <p:spPr>
          <a:xfrm>
            <a:off x="7213952" y="720116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Loving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0582D4D8-9CA6-A8FE-FE8E-567741DAA472}"/>
              </a:ext>
            </a:extLst>
          </p:cNvPr>
          <p:cNvSpPr txBox="1"/>
          <p:nvPr/>
        </p:nvSpPr>
        <p:spPr>
          <a:xfrm>
            <a:off x="4323015" y="206794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Remorse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40EFD4CB-CDCA-25AC-1DF6-6ECF2222B896}"/>
              </a:ext>
            </a:extLst>
          </p:cNvPr>
          <p:cNvSpPr txBox="1"/>
          <p:nvPr/>
        </p:nvSpPr>
        <p:spPr>
          <a:xfrm>
            <a:off x="4717906" y="240711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Regret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B2BF3FC-9BE2-0EC9-1889-6F5BFB3432F3}"/>
              </a:ext>
            </a:extLst>
          </p:cNvPr>
          <p:cNvSpPr txBox="1"/>
          <p:nvPr/>
        </p:nvSpPr>
        <p:spPr>
          <a:xfrm>
            <a:off x="476012" y="5303441"/>
            <a:ext cx="30986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>
                  <a:glow rad="127000">
                    <a:srgbClr val="FFFF00"/>
                  </a:glow>
                </a:effectLst>
              </a:rPr>
              <a:t>Forever changed</a:t>
            </a:r>
          </a:p>
          <a:p>
            <a:pPr algn="ctr"/>
            <a:r>
              <a:rPr lang="en-US" sz="2400" b="1" dirty="0">
                <a:effectLst>
                  <a:glow rad="127000">
                    <a:srgbClr val="FFFF00"/>
                  </a:glow>
                </a:effectLst>
              </a:rPr>
              <a:t>(Alchemy)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AD3745E-17D6-6D8C-DE46-3A5671B277DD}"/>
              </a:ext>
            </a:extLst>
          </p:cNvPr>
          <p:cNvSpPr txBox="1"/>
          <p:nvPr/>
        </p:nvSpPr>
        <p:spPr>
          <a:xfrm>
            <a:off x="3511893" y="1275875"/>
            <a:ext cx="1083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Compassion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0B14525-2D76-D31D-44AF-CD4437CD6C62}"/>
              </a:ext>
            </a:extLst>
          </p:cNvPr>
          <p:cNvSpPr txBox="1"/>
          <p:nvPr/>
        </p:nvSpPr>
        <p:spPr>
          <a:xfrm>
            <a:off x="438953" y="1731335"/>
            <a:ext cx="865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Healthy/Normal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3E84706-FF13-75CD-8501-F39FC3976255}"/>
              </a:ext>
            </a:extLst>
          </p:cNvPr>
          <p:cNvSpPr txBox="1"/>
          <p:nvPr/>
        </p:nvSpPr>
        <p:spPr>
          <a:xfrm>
            <a:off x="1269164" y="2768081"/>
            <a:ext cx="8657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Abnormal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BFBDCC5-0AE9-5BF2-44FC-91E883BA80A9}"/>
              </a:ext>
            </a:extLst>
          </p:cNvPr>
          <p:cNvSpPr txBox="1"/>
          <p:nvPr/>
        </p:nvSpPr>
        <p:spPr>
          <a:xfrm>
            <a:off x="1529838" y="2990226"/>
            <a:ext cx="1040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Personality Disorders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CB0295D-4919-CAF1-76E3-210131FC3253}"/>
              </a:ext>
            </a:extLst>
          </p:cNvPr>
          <p:cNvSpPr txBox="1"/>
          <p:nvPr/>
        </p:nvSpPr>
        <p:spPr>
          <a:xfrm>
            <a:off x="4384067" y="484425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rgbClr val="FFC000"/>
                  </a:glow>
                </a:effectLst>
              </a:rPr>
              <a:t>Reprobate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B33699F-B18B-8CC4-6D5D-D079BD4AA38C}"/>
              </a:ext>
            </a:extLst>
          </p:cNvPr>
          <p:cNvSpPr txBox="1"/>
          <p:nvPr/>
        </p:nvSpPr>
        <p:spPr>
          <a:xfrm>
            <a:off x="4137917" y="4405559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rgbClr val="FFC000"/>
                  </a:glow>
                </a:effectLst>
              </a:rPr>
              <a:t>Apostate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C2F3643-C9F3-53C0-DC40-8BEE6A7EB2C3}"/>
              </a:ext>
            </a:extLst>
          </p:cNvPr>
          <p:cNvSpPr txBox="1"/>
          <p:nvPr/>
        </p:nvSpPr>
        <p:spPr>
          <a:xfrm>
            <a:off x="45125" y="4533510"/>
            <a:ext cx="12205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INVERSION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- PERMANENT  MORAL INVERSION of RIGHT/WRONG -  CONSCIENCE PERMANTLY &amp; GLADLY OVERRIDDEN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B2CE9DF-1F7D-FB03-E884-EEAB16C2344D}"/>
              </a:ext>
            </a:extLst>
          </p:cNvPr>
          <p:cNvSpPr txBox="1"/>
          <p:nvPr/>
        </p:nvSpPr>
        <p:spPr>
          <a:xfrm>
            <a:off x="22903" y="2509229"/>
            <a:ext cx="130442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DANGER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– </a:t>
            </a:r>
            <a:r>
              <a:rPr lang="en-US" sz="1500" b="1" dirty="0">
                <a:effectLst>
                  <a:glow rad="127000">
                    <a:srgbClr val="FFFF00"/>
                  </a:glow>
                </a:effectLst>
              </a:rPr>
              <a:t>COMFORTABLE &amp; ACCLIMATING to VIOLATION of CONSCIENCE – MORAL COMPROMISE – SUPPRESSION of TRUTH 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CEFD9D3-9020-2405-280A-90F99C07072F}"/>
              </a:ext>
            </a:extLst>
          </p:cNvPr>
          <p:cNvSpPr txBox="1"/>
          <p:nvPr/>
        </p:nvSpPr>
        <p:spPr>
          <a:xfrm>
            <a:off x="11124" y="3539495"/>
            <a:ext cx="10340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TWISTING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– ACTIVELY HARMONIZE with  MORALs of EVIL/SATAN  / NOT VALUES &amp; MORALS  of GOD 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B184B5E-526C-FC59-AA22-EE556F3E6B1B}"/>
              </a:ext>
            </a:extLst>
          </p:cNvPr>
          <p:cNvSpPr txBox="1"/>
          <p:nvPr/>
        </p:nvSpPr>
        <p:spPr>
          <a:xfrm>
            <a:off x="8183570" y="231291"/>
            <a:ext cx="2871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Stages of OBJECTIFICATON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73C64AC-1948-44A7-6F5D-8B805C3B2E9F}"/>
              </a:ext>
            </a:extLst>
          </p:cNvPr>
          <p:cNvSpPr txBox="1"/>
          <p:nvPr/>
        </p:nvSpPr>
        <p:spPr>
          <a:xfrm>
            <a:off x="456754" y="4237042"/>
            <a:ext cx="30831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</a:rPr>
              <a:t>Point of  NO RETURN </a:t>
            </a:r>
            <a:endParaRPr lang="en-US" sz="2400" dirty="0">
              <a:solidFill>
                <a:srgbClr val="FF000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70" name="Arrow: Down 69">
            <a:extLst>
              <a:ext uri="{FF2B5EF4-FFF2-40B4-BE49-F238E27FC236}">
                <a16:creationId xmlns:a16="http://schemas.microsoft.com/office/drawing/2014/main" id="{FB9673F0-93DE-B46D-812F-E716116F0CC5}"/>
              </a:ext>
            </a:extLst>
          </p:cNvPr>
          <p:cNvSpPr/>
          <p:nvPr/>
        </p:nvSpPr>
        <p:spPr>
          <a:xfrm>
            <a:off x="3399355" y="4347094"/>
            <a:ext cx="274300" cy="3040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effectLst>
                <a:glow rad="127000">
                  <a:srgbClr val="00B050"/>
                </a:glow>
              </a:effectLst>
              <a:highlight>
                <a:srgbClr val="00FF00"/>
              </a:highlight>
            </a:endParaRPr>
          </a:p>
        </p:txBody>
      </p:sp>
      <p:sp>
        <p:nvSpPr>
          <p:cNvPr id="99" name="Arrow: Down 98">
            <a:extLst>
              <a:ext uri="{FF2B5EF4-FFF2-40B4-BE49-F238E27FC236}">
                <a16:creationId xmlns:a16="http://schemas.microsoft.com/office/drawing/2014/main" id="{0C496126-3DC8-1FF4-83F8-4E5EAC2E0AFC}"/>
              </a:ext>
            </a:extLst>
          </p:cNvPr>
          <p:cNvSpPr/>
          <p:nvPr/>
        </p:nvSpPr>
        <p:spPr>
          <a:xfrm>
            <a:off x="257108" y="4340901"/>
            <a:ext cx="274300" cy="3040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effectLst>
                <a:glow rad="127000">
                  <a:srgbClr val="00B050"/>
                </a:glow>
              </a:effectLst>
              <a:highlight>
                <a:srgbClr val="00FF00"/>
              </a:highlight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5976BA2-5149-CC9C-A4F3-5A2E8BC0C454}"/>
              </a:ext>
            </a:extLst>
          </p:cNvPr>
          <p:cNvSpPr txBox="1"/>
          <p:nvPr/>
        </p:nvSpPr>
        <p:spPr>
          <a:xfrm>
            <a:off x="9883714" y="4455874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Ruin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30CEEA5C-0ED8-2A86-457B-D755EE5C6418}"/>
              </a:ext>
            </a:extLst>
          </p:cNvPr>
          <p:cNvSpPr txBox="1"/>
          <p:nvPr/>
        </p:nvSpPr>
        <p:spPr>
          <a:xfrm>
            <a:off x="4971310" y="4262343"/>
            <a:ext cx="1227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Self-Promoting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EEA6CA40-4743-D30C-4D54-DA6ACB4A681F}"/>
              </a:ext>
            </a:extLst>
          </p:cNvPr>
          <p:cNvSpPr txBox="1"/>
          <p:nvPr/>
        </p:nvSpPr>
        <p:spPr>
          <a:xfrm>
            <a:off x="6200708" y="395472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Disregard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238F813B-C85A-8CC5-5081-5CF0E192EC3D}"/>
              </a:ext>
            </a:extLst>
          </p:cNvPr>
          <p:cNvSpPr txBox="1"/>
          <p:nvPr/>
        </p:nvSpPr>
        <p:spPr>
          <a:xfrm>
            <a:off x="6558875" y="4292529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Disdain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7B894256-AC92-130B-0852-06399F912E81}"/>
              </a:ext>
            </a:extLst>
          </p:cNvPr>
          <p:cNvSpPr txBox="1"/>
          <p:nvPr/>
        </p:nvSpPr>
        <p:spPr>
          <a:xfrm>
            <a:off x="7744336" y="4293752"/>
            <a:ext cx="15542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Willful Disregard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0C3BC63F-4038-2D33-93A7-0D22EDB07860}"/>
              </a:ext>
            </a:extLst>
          </p:cNvPr>
          <p:cNvSpPr txBox="1"/>
          <p:nvPr/>
        </p:nvSpPr>
        <p:spPr>
          <a:xfrm>
            <a:off x="7412337" y="3948785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Self-Entitled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0764074-A909-097E-0A0F-2F15119C4D63}"/>
              </a:ext>
            </a:extLst>
          </p:cNvPr>
          <p:cNvSpPr txBox="1"/>
          <p:nvPr/>
        </p:nvSpPr>
        <p:spPr>
          <a:xfrm>
            <a:off x="5516979" y="3311474"/>
            <a:ext cx="1037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Indifference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B16817F8-736F-FB5B-2C39-3188FE8DC0AF}"/>
              </a:ext>
            </a:extLst>
          </p:cNvPr>
          <p:cNvSpPr txBox="1"/>
          <p:nvPr/>
        </p:nvSpPr>
        <p:spPr>
          <a:xfrm>
            <a:off x="5160499" y="2928224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Localized</a:t>
            </a:r>
          </a:p>
        </p:txBody>
      </p:sp>
    </p:spTree>
    <p:extLst>
      <p:ext uri="{BB962C8B-B14F-4D97-AF65-F5344CB8AC3E}">
        <p14:creationId xmlns:p14="http://schemas.microsoft.com/office/powerpoint/2010/main" val="4053023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1000">
              <a:srgbClr val="FF0000"/>
            </a:gs>
            <a:gs pos="3800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096410-1D06-ACD6-3A2E-F89F51E86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500D9BBE-8B4F-442C-65AE-1E2DC0A5592D}"/>
              </a:ext>
            </a:extLst>
          </p:cNvPr>
          <p:cNvCxnSpPr>
            <a:cxnSpLocks/>
          </p:cNvCxnSpPr>
          <p:nvPr/>
        </p:nvCxnSpPr>
        <p:spPr>
          <a:xfrm>
            <a:off x="7481180" y="88344"/>
            <a:ext cx="4800620" cy="48595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D3AEC037-538B-B39B-88E6-EEE37F5DDED3}"/>
              </a:ext>
            </a:extLst>
          </p:cNvPr>
          <p:cNvSpPr txBox="1"/>
          <p:nvPr/>
        </p:nvSpPr>
        <p:spPr>
          <a:xfrm>
            <a:off x="411086" y="631458"/>
            <a:ext cx="7533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Active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0B5ADD-3534-233D-B695-AC18EC91110F}"/>
              </a:ext>
            </a:extLst>
          </p:cNvPr>
          <p:cNvSpPr txBox="1"/>
          <p:nvPr/>
        </p:nvSpPr>
        <p:spPr>
          <a:xfrm>
            <a:off x="781545" y="1069621"/>
            <a:ext cx="7919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Tender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4A3AE5-6EFB-0CE7-6417-85863906FAE5}"/>
              </a:ext>
            </a:extLst>
          </p:cNvPr>
          <p:cNvSpPr txBox="1"/>
          <p:nvPr/>
        </p:nvSpPr>
        <p:spPr>
          <a:xfrm>
            <a:off x="1525021" y="1861906"/>
            <a:ext cx="10566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Responsive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03EA68-419E-2924-5E5F-4FE294FDE7A3}"/>
              </a:ext>
            </a:extLst>
          </p:cNvPr>
          <p:cNvSpPr txBox="1"/>
          <p:nvPr/>
        </p:nvSpPr>
        <p:spPr>
          <a:xfrm>
            <a:off x="1165627" y="1462694"/>
            <a:ext cx="9144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Sensitive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E500F4-09AA-071B-0EF2-76F3CC3EEA75}"/>
              </a:ext>
            </a:extLst>
          </p:cNvPr>
          <p:cNvSpPr txBox="1"/>
          <p:nvPr/>
        </p:nvSpPr>
        <p:spPr>
          <a:xfrm>
            <a:off x="5120101" y="5612615"/>
            <a:ext cx="1061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Cauterized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D7576D-ACE5-0E55-D1E5-FD8B1B2A9210}"/>
              </a:ext>
            </a:extLst>
          </p:cNvPr>
          <p:cNvSpPr txBox="1"/>
          <p:nvPr/>
        </p:nvSpPr>
        <p:spPr>
          <a:xfrm>
            <a:off x="3013759" y="3385605"/>
            <a:ext cx="11128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Desensitized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F16081-7262-F996-E893-2660FD7C57A7}"/>
              </a:ext>
            </a:extLst>
          </p:cNvPr>
          <p:cNvSpPr txBox="1"/>
          <p:nvPr/>
        </p:nvSpPr>
        <p:spPr>
          <a:xfrm>
            <a:off x="5773005" y="6115012"/>
            <a:ext cx="8554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Petrified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74752C-9A72-A7C2-92BD-A23C366A330A}"/>
              </a:ext>
            </a:extLst>
          </p:cNvPr>
          <p:cNvSpPr txBox="1"/>
          <p:nvPr/>
        </p:nvSpPr>
        <p:spPr>
          <a:xfrm>
            <a:off x="4840580" y="5336946"/>
            <a:ext cx="973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Calloused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29418F-112C-D615-749A-0ED2071C113C}"/>
              </a:ext>
            </a:extLst>
          </p:cNvPr>
          <p:cNvSpPr txBox="1"/>
          <p:nvPr/>
        </p:nvSpPr>
        <p:spPr>
          <a:xfrm>
            <a:off x="2452426" y="2814775"/>
            <a:ext cx="9242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Sluggish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64C5EF-88F2-EAAF-424F-37BCB1BB7AA9}"/>
              </a:ext>
            </a:extLst>
          </p:cNvPr>
          <p:cNvSpPr txBox="1"/>
          <p:nvPr/>
        </p:nvSpPr>
        <p:spPr>
          <a:xfrm>
            <a:off x="1937145" y="2270950"/>
            <a:ext cx="1047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Receptive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95F6F48-D36E-FC28-2213-DF3E2A944A49}"/>
              </a:ext>
            </a:extLst>
          </p:cNvPr>
          <p:cNvSpPr txBox="1"/>
          <p:nvPr/>
        </p:nvSpPr>
        <p:spPr>
          <a:xfrm>
            <a:off x="4607625" y="505726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Atrophied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E10B8B-E592-0811-3DF2-9A2F8709A4B4}"/>
              </a:ext>
            </a:extLst>
          </p:cNvPr>
          <p:cNvSpPr txBox="1"/>
          <p:nvPr/>
        </p:nvSpPr>
        <p:spPr>
          <a:xfrm>
            <a:off x="3889047" y="4178875"/>
            <a:ext cx="963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Hardened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339B75B-D3F8-5CF4-562D-9133F6A7F88D}"/>
              </a:ext>
            </a:extLst>
          </p:cNvPr>
          <p:cNvSpPr txBox="1"/>
          <p:nvPr/>
        </p:nvSpPr>
        <p:spPr>
          <a:xfrm>
            <a:off x="3574698" y="3925108"/>
            <a:ext cx="908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Inflexible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E58AE81-C6A7-9E49-5464-B0F67F03AA7E}"/>
              </a:ext>
            </a:extLst>
          </p:cNvPr>
          <p:cNvSpPr txBox="1"/>
          <p:nvPr/>
        </p:nvSpPr>
        <p:spPr>
          <a:xfrm>
            <a:off x="2755945" y="3079103"/>
            <a:ext cx="9511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Resistant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A1A5C11-49C7-66DF-22E2-1A92AF26AF47}"/>
              </a:ext>
            </a:extLst>
          </p:cNvPr>
          <p:cNvSpPr txBox="1"/>
          <p:nvPr/>
        </p:nvSpPr>
        <p:spPr>
          <a:xfrm>
            <a:off x="6074888" y="6449029"/>
            <a:ext cx="9291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Fossilized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96C0C5A-6652-315D-70CC-887EA5F26B25}"/>
              </a:ext>
            </a:extLst>
          </p:cNvPr>
          <p:cNvSpPr txBox="1"/>
          <p:nvPr/>
        </p:nvSpPr>
        <p:spPr>
          <a:xfrm>
            <a:off x="5455926" y="5848438"/>
            <a:ext cx="9284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Calcified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B538819-212C-C30F-9C53-8A20137EC331}"/>
              </a:ext>
            </a:extLst>
          </p:cNvPr>
          <p:cNvSpPr txBox="1"/>
          <p:nvPr/>
        </p:nvSpPr>
        <p:spPr>
          <a:xfrm>
            <a:off x="-7287" y="225765"/>
            <a:ext cx="1168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Conscience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7CC01E-F204-FFA9-83A1-3236C8EEC190}"/>
              </a:ext>
            </a:extLst>
          </p:cNvPr>
          <p:cNvSpPr txBox="1"/>
          <p:nvPr/>
        </p:nvSpPr>
        <p:spPr>
          <a:xfrm>
            <a:off x="1450163" y="240401"/>
            <a:ext cx="7343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Ego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90DF15A-5117-03C4-C40F-EE81C175E495}"/>
              </a:ext>
            </a:extLst>
          </p:cNvPr>
          <p:cNvSpPr txBox="1"/>
          <p:nvPr/>
        </p:nvSpPr>
        <p:spPr>
          <a:xfrm>
            <a:off x="4025913" y="221604"/>
            <a:ext cx="11631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Intentions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1D2E32A-8576-0032-D804-642D48574988}"/>
              </a:ext>
            </a:extLst>
          </p:cNvPr>
          <p:cNvSpPr txBox="1"/>
          <p:nvPr/>
        </p:nvSpPr>
        <p:spPr>
          <a:xfrm>
            <a:off x="-134987" y="2118621"/>
            <a:ext cx="11791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Relationships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9005F73-A896-2DB0-205B-C575977EFC3B}"/>
              </a:ext>
            </a:extLst>
          </p:cNvPr>
          <p:cNvSpPr txBox="1"/>
          <p:nvPr/>
        </p:nvSpPr>
        <p:spPr>
          <a:xfrm>
            <a:off x="2559571" y="235823"/>
            <a:ext cx="11386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Empathy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9515E90-558F-A202-5040-88548940F98E}"/>
              </a:ext>
            </a:extLst>
          </p:cNvPr>
          <p:cNvSpPr txBox="1"/>
          <p:nvPr/>
        </p:nvSpPr>
        <p:spPr>
          <a:xfrm>
            <a:off x="2003092" y="980261"/>
            <a:ext cx="8584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Humility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5E20797-4F80-890A-BDF0-4A32DCF10DDA}"/>
              </a:ext>
            </a:extLst>
          </p:cNvPr>
          <p:cNvSpPr txBox="1"/>
          <p:nvPr/>
        </p:nvSpPr>
        <p:spPr>
          <a:xfrm>
            <a:off x="4678324" y="3920484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Self-Absorbed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4DAAB29-40A2-EB0C-136B-3FE7E9EE8585}"/>
              </a:ext>
            </a:extLst>
          </p:cNvPr>
          <p:cNvSpPr txBox="1"/>
          <p:nvPr/>
        </p:nvSpPr>
        <p:spPr>
          <a:xfrm>
            <a:off x="6153262" y="5493351"/>
            <a:ext cx="14408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Self-Aggrandizing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645C6E8-262D-8AF8-A301-838DBAB7B466}"/>
              </a:ext>
            </a:extLst>
          </p:cNvPr>
          <p:cNvSpPr txBox="1"/>
          <p:nvPr/>
        </p:nvSpPr>
        <p:spPr>
          <a:xfrm>
            <a:off x="3971514" y="2919255"/>
            <a:ext cx="70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Selfish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7DD59CC-D72B-0D4E-A71A-24E372A1CB76}"/>
              </a:ext>
            </a:extLst>
          </p:cNvPr>
          <p:cNvSpPr txBox="1"/>
          <p:nvPr/>
        </p:nvSpPr>
        <p:spPr>
          <a:xfrm>
            <a:off x="4168895" y="3313683"/>
            <a:ext cx="13094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Self-Centered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E83DE34-CCA8-3EDB-482C-95AA497B4F1E}"/>
              </a:ext>
            </a:extLst>
          </p:cNvPr>
          <p:cNvSpPr txBox="1"/>
          <p:nvPr/>
        </p:nvSpPr>
        <p:spPr>
          <a:xfrm>
            <a:off x="5788843" y="4987034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Self-Entitled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9F0A877-8A17-62A3-507D-97DC0432EF62}"/>
              </a:ext>
            </a:extLst>
          </p:cNvPr>
          <p:cNvSpPr txBox="1"/>
          <p:nvPr/>
        </p:nvSpPr>
        <p:spPr>
          <a:xfrm>
            <a:off x="1840046" y="3437834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Narcissist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47B6E73-9996-98AD-C434-F6EFEB6F817D}"/>
              </a:ext>
            </a:extLst>
          </p:cNvPr>
          <p:cNvSpPr txBox="1"/>
          <p:nvPr/>
        </p:nvSpPr>
        <p:spPr>
          <a:xfrm>
            <a:off x="2476844" y="403248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Sociopath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4FDD8DF-0949-FF32-3752-BF7EEB04587E}"/>
              </a:ext>
            </a:extLst>
          </p:cNvPr>
          <p:cNvSpPr txBox="1"/>
          <p:nvPr/>
        </p:nvSpPr>
        <p:spPr>
          <a:xfrm>
            <a:off x="-250256" y="1211020"/>
            <a:ext cx="1168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Psych Diagnosis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C6FD245-4F6A-0BDB-0B91-CBA5DBFD42C7}"/>
              </a:ext>
            </a:extLst>
          </p:cNvPr>
          <p:cNvSpPr txBox="1"/>
          <p:nvPr/>
        </p:nvSpPr>
        <p:spPr>
          <a:xfrm>
            <a:off x="3601454" y="5216663"/>
            <a:ext cx="10756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Psychopath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38D17EA-D19F-34B8-CE4E-42667E9BCD67}"/>
              </a:ext>
            </a:extLst>
          </p:cNvPr>
          <p:cNvSpPr txBox="1"/>
          <p:nvPr/>
        </p:nvSpPr>
        <p:spPr>
          <a:xfrm>
            <a:off x="6485512" y="72134"/>
            <a:ext cx="1237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Approach to Boundaries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47CD7A2-437A-0AFF-65E0-52AFCE7C2E1A}"/>
              </a:ext>
            </a:extLst>
          </p:cNvPr>
          <p:cNvSpPr txBox="1"/>
          <p:nvPr/>
        </p:nvSpPr>
        <p:spPr>
          <a:xfrm>
            <a:off x="7100786" y="2041256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Golden Rule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3EC74E2-2963-67E9-B1EB-0B093E427688}"/>
              </a:ext>
            </a:extLst>
          </p:cNvPr>
          <p:cNvSpPr txBox="1"/>
          <p:nvPr/>
        </p:nvSpPr>
        <p:spPr>
          <a:xfrm>
            <a:off x="5790944" y="634668"/>
            <a:ext cx="10827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Gods </a:t>
            </a:r>
          </a:p>
          <a:p>
            <a:pPr algn="ctr"/>
            <a:r>
              <a:rPr lang="en-US" sz="1200" b="1" dirty="0"/>
              <a:t>divine values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74FA33E-5A40-CFC8-059D-220920E672C0}"/>
              </a:ext>
            </a:extLst>
          </p:cNvPr>
          <p:cNvSpPr txBox="1"/>
          <p:nvPr/>
        </p:nvSpPr>
        <p:spPr>
          <a:xfrm>
            <a:off x="7663526" y="2844166"/>
            <a:ext cx="15691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Self- Satisfaction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2F71C15-79E8-4FCC-AD2F-8771090B8B0B}"/>
              </a:ext>
            </a:extLst>
          </p:cNvPr>
          <p:cNvSpPr txBox="1"/>
          <p:nvPr/>
        </p:nvSpPr>
        <p:spPr>
          <a:xfrm>
            <a:off x="9943247" y="6208970"/>
            <a:ext cx="10775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Craves &amp; </a:t>
            </a:r>
          </a:p>
          <a:p>
            <a:r>
              <a:rPr lang="en-US" sz="1200" b="1" dirty="0"/>
              <a:t>Seeks Evil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FE10745-0A9F-7EEB-0D5C-DDB0B676268B}"/>
              </a:ext>
            </a:extLst>
          </p:cNvPr>
          <p:cNvSpPr txBox="1"/>
          <p:nvPr/>
        </p:nvSpPr>
        <p:spPr>
          <a:xfrm>
            <a:off x="6443089" y="1441077"/>
            <a:ext cx="12189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Empowerment</a:t>
            </a:r>
          </a:p>
          <a:p>
            <a:pPr algn="ctr"/>
            <a:r>
              <a:rPr lang="en-US" sz="1200" b="1" dirty="0"/>
              <a:t> of others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0EF71E8-2F57-B8E5-6161-5C23B82BF3A8}"/>
              </a:ext>
            </a:extLst>
          </p:cNvPr>
          <p:cNvSpPr txBox="1"/>
          <p:nvPr/>
        </p:nvSpPr>
        <p:spPr>
          <a:xfrm>
            <a:off x="1438673" y="3957068"/>
            <a:ext cx="10037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Toxic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442FFBA-1215-261E-ADD2-7C1998D31E30}"/>
              </a:ext>
            </a:extLst>
          </p:cNvPr>
          <p:cNvSpPr txBox="1"/>
          <p:nvPr/>
        </p:nvSpPr>
        <p:spPr>
          <a:xfrm>
            <a:off x="347223" y="3237830"/>
            <a:ext cx="1219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Unreasonable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DB6E171-1DB8-D3FA-EB81-F0867DC41E3E}"/>
              </a:ext>
            </a:extLst>
          </p:cNvPr>
          <p:cNvSpPr txBox="1"/>
          <p:nvPr/>
        </p:nvSpPr>
        <p:spPr>
          <a:xfrm>
            <a:off x="-118462" y="2337554"/>
            <a:ext cx="1146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Reasonable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FCB386B-2945-4303-EBB7-F58C28603E64}"/>
              </a:ext>
            </a:extLst>
          </p:cNvPr>
          <p:cNvCxnSpPr>
            <a:cxnSpLocks/>
          </p:cNvCxnSpPr>
          <p:nvPr/>
        </p:nvCxnSpPr>
        <p:spPr>
          <a:xfrm>
            <a:off x="33291" y="632387"/>
            <a:ext cx="6010746" cy="61765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B2AB7AA5-5057-527A-3AD0-2BA1A33D51FF}"/>
              </a:ext>
            </a:extLst>
          </p:cNvPr>
          <p:cNvCxnSpPr>
            <a:cxnSpLocks/>
          </p:cNvCxnSpPr>
          <p:nvPr/>
        </p:nvCxnSpPr>
        <p:spPr>
          <a:xfrm>
            <a:off x="699765" y="8139"/>
            <a:ext cx="6670552" cy="67984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FD879A7-C570-9910-E442-97DA7ACB5B01}"/>
              </a:ext>
            </a:extLst>
          </p:cNvPr>
          <p:cNvCxnSpPr>
            <a:cxnSpLocks/>
          </p:cNvCxnSpPr>
          <p:nvPr/>
        </p:nvCxnSpPr>
        <p:spPr>
          <a:xfrm>
            <a:off x="2084609" y="10546"/>
            <a:ext cx="6559149" cy="682895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D2352CA7-909B-B92F-DEB4-A8C583F1FC1F}"/>
              </a:ext>
            </a:extLst>
          </p:cNvPr>
          <p:cNvCxnSpPr>
            <a:cxnSpLocks/>
          </p:cNvCxnSpPr>
          <p:nvPr/>
        </p:nvCxnSpPr>
        <p:spPr>
          <a:xfrm>
            <a:off x="4866144" y="8139"/>
            <a:ext cx="6626091" cy="677663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5EE9838-392E-FFAB-FBB0-FA6A75F5019F}"/>
              </a:ext>
            </a:extLst>
          </p:cNvPr>
          <p:cNvCxnSpPr>
            <a:cxnSpLocks/>
          </p:cNvCxnSpPr>
          <p:nvPr/>
        </p:nvCxnSpPr>
        <p:spPr>
          <a:xfrm>
            <a:off x="6055853" y="33486"/>
            <a:ext cx="6054302" cy="601001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ACCC20E6-4038-BC30-DD14-F5E77ABDA843}"/>
              </a:ext>
            </a:extLst>
          </p:cNvPr>
          <p:cNvCxnSpPr>
            <a:cxnSpLocks/>
          </p:cNvCxnSpPr>
          <p:nvPr/>
        </p:nvCxnSpPr>
        <p:spPr>
          <a:xfrm>
            <a:off x="3324565" y="0"/>
            <a:ext cx="6675837" cy="680074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2E6D3F0E-DFFF-95C3-9F18-315778940D09}"/>
              </a:ext>
            </a:extLst>
          </p:cNvPr>
          <p:cNvCxnSpPr>
            <a:cxnSpLocks/>
          </p:cNvCxnSpPr>
          <p:nvPr/>
        </p:nvCxnSpPr>
        <p:spPr>
          <a:xfrm flipV="1">
            <a:off x="58994" y="566481"/>
            <a:ext cx="12142838" cy="8142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58D7831-D534-68A2-0786-8198340908AA}"/>
              </a:ext>
            </a:extLst>
          </p:cNvPr>
          <p:cNvCxnSpPr>
            <a:cxnSpLocks/>
          </p:cNvCxnSpPr>
          <p:nvPr/>
        </p:nvCxnSpPr>
        <p:spPr>
          <a:xfrm>
            <a:off x="911" y="1748297"/>
            <a:ext cx="4855469" cy="505244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6533D704-270D-6762-87D1-9FCC31E1E49D}"/>
              </a:ext>
            </a:extLst>
          </p:cNvPr>
          <p:cNvSpPr txBox="1"/>
          <p:nvPr/>
        </p:nvSpPr>
        <p:spPr>
          <a:xfrm>
            <a:off x="9396861" y="2992509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Purposeful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20B11BE-5EDF-FB94-780C-9D53445C4A29}"/>
              </a:ext>
            </a:extLst>
          </p:cNvPr>
          <p:cNvSpPr txBox="1"/>
          <p:nvPr/>
        </p:nvSpPr>
        <p:spPr>
          <a:xfrm>
            <a:off x="9856877" y="334102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Willful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326CA9C9-0398-6DF7-2DF5-D9765A090EFE}"/>
              </a:ext>
            </a:extLst>
          </p:cNvPr>
          <p:cNvSpPr txBox="1"/>
          <p:nvPr/>
        </p:nvSpPr>
        <p:spPr>
          <a:xfrm>
            <a:off x="10009771" y="3738955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Calculating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2B6E5D2-C54D-812C-90E0-A2CAE45EFB81}"/>
              </a:ext>
            </a:extLst>
          </p:cNvPr>
          <p:cNvSpPr txBox="1"/>
          <p:nvPr/>
        </p:nvSpPr>
        <p:spPr>
          <a:xfrm>
            <a:off x="10400590" y="4084246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Strategic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30161C5-54F8-0D01-9EA4-9B28DCB44E45}"/>
              </a:ext>
            </a:extLst>
          </p:cNvPr>
          <p:cNvSpPr txBox="1"/>
          <p:nvPr/>
        </p:nvSpPr>
        <p:spPr>
          <a:xfrm>
            <a:off x="10700870" y="4387381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Malicious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AC83C64-C88B-1219-EA51-6D4C4A792B74}"/>
              </a:ext>
            </a:extLst>
          </p:cNvPr>
          <p:cNvSpPr txBox="1"/>
          <p:nvPr/>
        </p:nvSpPr>
        <p:spPr>
          <a:xfrm>
            <a:off x="11164796" y="4899035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Malevolent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CCDB84A-37C9-3183-7681-0AC02C44AFD3}"/>
              </a:ext>
            </a:extLst>
          </p:cNvPr>
          <p:cNvSpPr txBox="1"/>
          <p:nvPr/>
        </p:nvSpPr>
        <p:spPr>
          <a:xfrm>
            <a:off x="11455277" y="5233905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Sadistic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3E6CD81-887F-E5DA-3D64-AAF480BA59DE}"/>
              </a:ext>
            </a:extLst>
          </p:cNvPr>
          <p:cNvSpPr txBox="1"/>
          <p:nvPr/>
        </p:nvSpPr>
        <p:spPr>
          <a:xfrm>
            <a:off x="2638842" y="1596598"/>
            <a:ext cx="976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Self Correcting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BC7776D-8731-C9F1-F4A4-9CBD50195533}"/>
              </a:ext>
            </a:extLst>
          </p:cNvPr>
          <p:cNvSpPr txBox="1"/>
          <p:nvPr/>
        </p:nvSpPr>
        <p:spPr>
          <a:xfrm>
            <a:off x="2866099" y="596550"/>
            <a:ext cx="1389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Deep</a:t>
            </a:r>
          </a:p>
          <a:p>
            <a:pPr algn="ctr"/>
            <a:r>
              <a:rPr lang="en-US" sz="1200" b="1" dirty="0"/>
              <a:t>Transformational Empathy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E287FE4-82AC-37DE-4480-39E047CFA920}"/>
              </a:ext>
            </a:extLst>
          </p:cNvPr>
          <p:cNvSpPr txBox="1"/>
          <p:nvPr/>
        </p:nvSpPr>
        <p:spPr>
          <a:xfrm>
            <a:off x="8584007" y="6413872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Absence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20477D8-69D4-253A-A420-02B11A6A9C2E}"/>
              </a:ext>
            </a:extLst>
          </p:cNvPr>
          <p:cNvSpPr txBox="1"/>
          <p:nvPr/>
        </p:nvSpPr>
        <p:spPr>
          <a:xfrm>
            <a:off x="9270049" y="5709521"/>
            <a:ext cx="1003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Vindictive &amp; Sadistic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98CA2499-9E2A-5D2C-0636-6F13ED820322}"/>
              </a:ext>
            </a:extLst>
          </p:cNvPr>
          <p:cNvCxnSpPr>
            <a:cxnSpLocks/>
          </p:cNvCxnSpPr>
          <p:nvPr/>
        </p:nvCxnSpPr>
        <p:spPr>
          <a:xfrm flipV="1">
            <a:off x="33291" y="2724153"/>
            <a:ext cx="12166729" cy="46803"/>
          </a:xfrm>
          <a:prstGeom prst="line">
            <a:avLst/>
          </a:prstGeom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CED42CD5-95D0-5BBB-F989-6E24CE0D7E35}"/>
              </a:ext>
            </a:extLst>
          </p:cNvPr>
          <p:cNvCxnSpPr>
            <a:cxnSpLocks/>
          </p:cNvCxnSpPr>
          <p:nvPr/>
        </p:nvCxnSpPr>
        <p:spPr>
          <a:xfrm flipV="1">
            <a:off x="-2526" y="4768798"/>
            <a:ext cx="12183402" cy="306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A5502554-3FDE-8F58-5AB5-F34DB1AAC2F3}"/>
              </a:ext>
            </a:extLst>
          </p:cNvPr>
          <p:cNvCxnSpPr>
            <a:cxnSpLocks/>
          </p:cNvCxnSpPr>
          <p:nvPr/>
        </p:nvCxnSpPr>
        <p:spPr>
          <a:xfrm flipV="1">
            <a:off x="19660" y="3719347"/>
            <a:ext cx="12161216" cy="47245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6CE4B97C-C2C1-724F-98A2-C7CF4ADD47C5}"/>
              </a:ext>
            </a:extLst>
          </p:cNvPr>
          <p:cNvSpPr txBox="1"/>
          <p:nvPr/>
        </p:nvSpPr>
        <p:spPr>
          <a:xfrm>
            <a:off x="6649087" y="5919033"/>
            <a:ext cx="1300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Self-Righteous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817357B-E8E5-85F7-391F-EB0C4CFF7C5B}"/>
              </a:ext>
            </a:extLst>
          </p:cNvPr>
          <p:cNvSpPr txBox="1"/>
          <p:nvPr/>
        </p:nvSpPr>
        <p:spPr>
          <a:xfrm>
            <a:off x="8800301" y="5210072"/>
            <a:ext cx="114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Malice &amp; Forethought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6C33812-FC89-AA16-0C5F-F377AC732E87}"/>
              </a:ext>
            </a:extLst>
          </p:cNvPr>
          <p:cNvSpPr txBox="1"/>
          <p:nvPr/>
        </p:nvSpPr>
        <p:spPr>
          <a:xfrm>
            <a:off x="4653780" y="931243"/>
            <a:ext cx="8938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Unaware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614C26C-D366-9689-8697-75DC44DFA334}"/>
              </a:ext>
            </a:extLst>
          </p:cNvPr>
          <p:cNvSpPr txBox="1"/>
          <p:nvPr/>
        </p:nvSpPr>
        <p:spPr>
          <a:xfrm>
            <a:off x="4892637" y="1381365"/>
            <a:ext cx="11428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Unintentional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FDC7080C-5B13-4F27-085F-7AB1987AE686}"/>
              </a:ext>
            </a:extLst>
          </p:cNvPr>
          <p:cNvSpPr txBox="1"/>
          <p:nvPr/>
        </p:nvSpPr>
        <p:spPr>
          <a:xfrm>
            <a:off x="5497482" y="1866797"/>
            <a:ext cx="10103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Distracted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99798E55-A270-A723-94D7-BB27DFB60776}"/>
              </a:ext>
            </a:extLst>
          </p:cNvPr>
          <p:cNvSpPr txBox="1"/>
          <p:nvPr/>
        </p:nvSpPr>
        <p:spPr>
          <a:xfrm>
            <a:off x="5998751" y="2355052"/>
            <a:ext cx="1111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Preoccupied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DEAAC0F-A6B1-8F5D-E2DA-CDACC19CEDF8}"/>
              </a:ext>
            </a:extLst>
          </p:cNvPr>
          <p:cNvSpPr txBox="1"/>
          <p:nvPr/>
        </p:nvSpPr>
        <p:spPr>
          <a:xfrm>
            <a:off x="6444567" y="2867830"/>
            <a:ext cx="12323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Self-Absorbed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F4A51963-AC9E-A111-C64B-7160CD84362F}"/>
              </a:ext>
            </a:extLst>
          </p:cNvPr>
          <p:cNvSpPr txBox="1"/>
          <p:nvPr/>
        </p:nvSpPr>
        <p:spPr>
          <a:xfrm>
            <a:off x="6906929" y="3308863"/>
            <a:ext cx="12323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Self-Indulgent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34584DAB-2860-0667-C2EF-4F52C3ECE004}"/>
              </a:ext>
            </a:extLst>
          </p:cNvPr>
          <p:cNvSpPr txBox="1"/>
          <p:nvPr/>
        </p:nvSpPr>
        <p:spPr>
          <a:xfrm>
            <a:off x="7116978" y="6426815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Self-Justifying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24E2686-D966-7A5B-B5C6-A06B97BA4AD3}"/>
              </a:ext>
            </a:extLst>
          </p:cNvPr>
          <p:cNvSpPr txBox="1"/>
          <p:nvPr/>
        </p:nvSpPr>
        <p:spPr>
          <a:xfrm>
            <a:off x="8394494" y="492629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Calculating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4CC941B6-6596-16D2-CA5B-500B0B1A7779}"/>
              </a:ext>
            </a:extLst>
          </p:cNvPr>
          <p:cNvSpPr txBox="1"/>
          <p:nvPr/>
        </p:nvSpPr>
        <p:spPr>
          <a:xfrm>
            <a:off x="2775316" y="6225752"/>
            <a:ext cx="1622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Dangerous / </a:t>
            </a:r>
          </a:p>
          <a:p>
            <a:pPr algn="ctr"/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Life Threatening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D7AEF3-2DC2-25F9-E21D-7FD0688B0C6C}"/>
              </a:ext>
            </a:extLst>
          </p:cNvPr>
          <p:cNvSpPr txBox="1"/>
          <p:nvPr/>
        </p:nvSpPr>
        <p:spPr>
          <a:xfrm>
            <a:off x="8410728" y="639663"/>
            <a:ext cx="38341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effectLst>
                  <a:glow rad="127000">
                    <a:schemeClr val="bg1"/>
                  </a:glow>
                </a:effectLst>
              </a:rPr>
              <a:t>Love People &amp; Use Things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2AE245BC-E18C-7419-F698-80BD7F5EC17A}"/>
              </a:ext>
            </a:extLst>
          </p:cNvPr>
          <p:cNvSpPr txBox="1"/>
          <p:nvPr/>
        </p:nvSpPr>
        <p:spPr>
          <a:xfrm>
            <a:off x="10567815" y="2857926"/>
            <a:ext cx="17374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effectLst>
                  <a:glow rad="127000">
                    <a:schemeClr val="bg1"/>
                  </a:glow>
                </a:effectLst>
              </a:rPr>
              <a:t>Love Things</a:t>
            </a:r>
          </a:p>
          <a:p>
            <a:pPr algn="ctr"/>
            <a:r>
              <a:rPr lang="en-US" b="1" dirty="0">
                <a:effectLst>
                  <a:glow rad="127000">
                    <a:schemeClr val="bg1"/>
                  </a:glow>
                </a:effectLst>
              </a:rPr>
              <a:t>&amp; Use People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B5C02F5C-EB70-9EE9-F73F-2A995796F3D2}"/>
              </a:ext>
            </a:extLst>
          </p:cNvPr>
          <p:cNvSpPr txBox="1"/>
          <p:nvPr/>
        </p:nvSpPr>
        <p:spPr>
          <a:xfrm>
            <a:off x="8113195" y="592351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Minimal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7B761342-56D5-B487-6FFC-62F53C0C1C22}"/>
              </a:ext>
            </a:extLst>
          </p:cNvPr>
          <p:cNvSpPr txBox="1"/>
          <p:nvPr/>
        </p:nvSpPr>
        <p:spPr>
          <a:xfrm>
            <a:off x="7603834" y="5470702"/>
            <a:ext cx="12632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Self-Interest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B9D5BE05-1FF3-AD5C-5A94-4DC596BB65CA}"/>
              </a:ext>
            </a:extLst>
          </p:cNvPr>
          <p:cNvSpPr txBox="1"/>
          <p:nvPr/>
        </p:nvSpPr>
        <p:spPr>
          <a:xfrm>
            <a:off x="7103313" y="4940625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Cognitive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445A16D6-F8B9-9F25-E74C-D15162CF3CBD}"/>
              </a:ext>
            </a:extLst>
          </p:cNvPr>
          <p:cNvSpPr txBox="1"/>
          <p:nvPr/>
        </p:nvSpPr>
        <p:spPr>
          <a:xfrm>
            <a:off x="3994927" y="1575123"/>
            <a:ext cx="1003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Affect Empathy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223267D8-CB20-50CA-BFBD-D7179FDD7CB5}"/>
              </a:ext>
            </a:extLst>
          </p:cNvPr>
          <p:cNvSpPr txBox="1"/>
          <p:nvPr/>
        </p:nvSpPr>
        <p:spPr>
          <a:xfrm>
            <a:off x="5498409" y="240401"/>
            <a:ext cx="7150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Goals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901BD3C6-4CD7-17DB-4708-59CAFAB1B220}"/>
              </a:ext>
            </a:extLst>
          </p:cNvPr>
          <p:cNvSpPr txBox="1"/>
          <p:nvPr/>
        </p:nvSpPr>
        <p:spPr>
          <a:xfrm>
            <a:off x="8200723" y="3139073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Manipulate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8E7E6438-E5DE-C212-BC7F-85F6B5FFE697}"/>
              </a:ext>
            </a:extLst>
          </p:cNvPr>
          <p:cNvSpPr txBox="1"/>
          <p:nvPr/>
        </p:nvSpPr>
        <p:spPr>
          <a:xfrm>
            <a:off x="8561483" y="3404482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Deceive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803E7241-72BE-185F-B148-861D79680C61}"/>
              </a:ext>
            </a:extLst>
          </p:cNvPr>
          <p:cNvSpPr txBox="1"/>
          <p:nvPr/>
        </p:nvSpPr>
        <p:spPr>
          <a:xfrm>
            <a:off x="9002300" y="3875750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Steal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987B578E-9580-B1CC-3BF5-68192F77BA0D}"/>
              </a:ext>
            </a:extLst>
          </p:cNvPr>
          <p:cNvSpPr txBox="1"/>
          <p:nvPr/>
        </p:nvSpPr>
        <p:spPr>
          <a:xfrm>
            <a:off x="9155569" y="4060921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Blemish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F79933B1-8145-D866-F70D-024B5B2B0E86}"/>
              </a:ext>
            </a:extLst>
          </p:cNvPr>
          <p:cNvSpPr txBox="1"/>
          <p:nvPr/>
        </p:nvSpPr>
        <p:spPr>
          <a:xfrm>
            <a:off x="9408752" y="4258257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Tarnish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59ACF4A0-4A73-AB60-A34D-03AEF8D919CC}"/>
              </a:ext>
            </a:extLst>
          </p:cNvPr>
          <p:cNvSpPr txBox="1"/>
          <p:nvPr/>
        </p:nvSpPr>
        <p:spPr>
          <a:xfrm>
            <a:off x="9883714" y="4455874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Ruin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AA6869A7-99ED-27D2-A5E7-C023EBF3AF8F}"/>
              </a:ext>
            </a:extLst>
          </p:cNvPr>
          <p:cNvSpPr txBox="1"/>
          <p:nvPr/>
        </p:nvSpPr>
        <p:spPr>
          <a:xfrm>
            <a:off x="10058179" y="4954072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Impact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B4AA72DE-D908-848D-308C-7A69F52550CE}"/>
              </a:ext>
            </a:extLst>
          </p:cNvPr>
          <p:cNvSpPr txBox="1"/>
          <p:nvPr/>
        </p:nvSpPr>
        <p:spPr>
          <a:xfrm>
            <a:off x="10348802" y="5231881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Harm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5F678A23-54F4-4C05-7EF8-8AAE94D5609F}"/>
              </a:ext>
            </a:extLst>
          </p:cNvPr>
          <p:cNvSpPr txBox="1"/>
          <p:nvPr/>
        </p:nvSpPr>
        <p:spPr>
          <a:xfrm>
            <a:off x="10683157" y="5503851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Damage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CF52191A-66DE-FDF1-D65B-06ABB786A126}"/>
              </a:ext>
            </a:extLst>
          </p:cNvPr>
          <p:cNvSpPr txBox="1"/>
          <p:nvPr/>
        </p:nvSpPr>
        <p:spPr>
          <a:xfrm>
            <a:off x="11225991" y="6380905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Destroy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EB1E4ED8-DAE4-72B2-78A2-62E6FDADD8D5}"/>
              </a:ext>
            </a:extLst>
          </p:cNvPr>
          <p:cNvSpPr txBox="1"/>
          <p:nvPr/>
        </p:nvSpPr>
        <p:spPr>
          <a:xfrm>
            <a:off x="7990263" y="1583093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Inadvertent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F32EA4D8-34F7-A1FE-2B59-ECF92ED71AD5}"/>
              </a:ext>
            </a:extLst>
          </p:cNvPr>
          <p:cNvSpPr txBox="1"/>
          <p:nvPr/>
        </p:nvSpPr>
        <p:spPr>
          <a:xfrm>
            <a:off x="8853148" y="2428251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Rude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FE2B7576-D887-452D-9BCD-2BD6BD296637}"/>
              </a:ext>
            </a:extLst>
          </p:cNvPr>
          <p:cNvSpPr txBox="1"/>
          <p:nvPr/>
        </p:nvSpPr>
        <p:spPr>
          <a:xfrm>
            <a:off x="8426280" y="1948922"/>
            <a:ext cx="1106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Thoughtless or Careless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BCE15F38-0BF7-8C2C-7410-FC1A1EA0775A}"/>
              </a:ext>
            </a:extLst>
          </p:cNvPr>
          <p:cNvSpPr txBox="1"/>
          <p:nvPr/>
        </p:nvSpPr>
        <p:spPr>
          <a:xfrm>
            <a:off x="7541074" y="1177144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Thoughtful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E8449C47-2422-C28D-0439-A4965D1CD351}"/>
              </a:ext>
            </a:extLst>
          </p:cNvPr>
          <p:cNvSpPr txBox="1"/>
          <p:nvPr/>
        </p:nvSpPr>
        <p:spPr>
          <a:xfrm>
            <a:off x="7213952" y="720116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Loving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AAF072BA-6053-0B5A-9FD6-F260D6BF303E}"/>
              </a:ext>
            </a:extLst>
          </p:cNvPr>
          <p:cNvSpPr txBox="1"/>
          <p:nvPr/>
        </p:nvSpPr>
        <p:spPr>
          <a:xfrm>
            <a:off x="4323015" y="206794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Remorse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FDABE59A-88B0-EED5-CD46-822609DA241F}"/>
              </a:ext>
            </a:extLst>
          </p:cNvPr>
          <p:cNvSpPr txBox="1"/>
          <p:nvPr/>
        </p:nvSpPr>
        <p:spPr>
          <a:xfrm>
            <a:off x="4717906" y="240711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Regret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D91173D-1B17-3F74-AD27-D046C01603BA}"/>
              </a:ext>
            </a:extLst>
          </p:cNvPr>
          <p:cNvSpPr txBox="1"/>
          <p:nvPr/>
        </p:nvSpPr>
        <p:spPr>
          <a:xfrm>
            <a:off x="476012" y="5303441"/>
            <a:ext cx="30986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>
                  <a:glow rad="127000">
                    <a:srgbClr val="FFFF00"/>
                  </a:glow>
                </a:effectLst>
              </a:rPr>
              <a:t>Forever changed</a:t>
            </a:r>
          </a:p>
          <a:p>
            <a:pPr algn="ctr"/>
            <a:r>
              <a:rPr lang="en-US" sz="2400" b="1" dirty="0">
                <a:effectLst>
                  <a:glow rad="127000">
                    <a:srgbClr val="FFFF00"/>
                  </a:glow>
                </a:effectLst>
              </a:rPr>
              <a:t>(Alchemy)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10D7824-95AB-C00A-5F58-02FC022FE04F}"/>
              </a:ext>
            </a:extLst>
          </p:cNvPr>
          <p:cNvSpPr txBox="1"/>
          <p:nvPr/>
        </p:nvSpPr>
        <p:spPr>
          <a:xfrm>
            <a:off x="3511893" y="1275875"/>
            <a:ext cx="1083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Compassion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D55AA7A-8394-F999-1B5A-229A17231CE6}"/>
              </a:ext>
            </a:extLst>
          </p:cNvPr>
          <p:cNvSpPr txBox="1"/>
          <p:nvPr/>
        </p:nvSpPr>
        <p:spPr>
          <a:xfrm>
            <a:off x="438953" y="1731335"/>
            <a:ext cx="865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Healthy/Normal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4289A29-1B2A-30E0-B9E9-0CA249F2A91F}"/>
              </a:ext>
            </a:extLst>
          </p:cNvPr>
          <p:cNvSpPr txBox="1"/>
          <p:nvPr/>
        </p:nvSpPr>
        <p:spPr>
          <a:xfrm>
            <a:off x="1269164" y="2768081"/>
            <a:ext cx="8657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Abnormal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FAC61A0-9E54-12A0-E107-2270B67BB3A3}"/>
              </a:ext>
            </a:extLst>
          </p:cNvPr>
          <p:cNvSpPr txBox="1"/>
          <p:nvPr/>
        </p:nvSpPr>
        <p:spPr>
          <a:xfrm>
            <a:off x="1529838" y="2990226"/>
            <a:ext cx="1040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Personality Disorders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7FCC2B9-C002-6C27-B37C-B4E8BA547DB1}"/>
              </a:ext>
            </a:extLst>
          </p:cNvPr>
          <p:cNvSpPr txBox="1"/>
          <p:nvPr/>
        </p:nvSpPr>
        <p:spPr>
          <a:xfrm>
            <a:off x="4384067" y="484425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rgbClr val="FFC000"/>
                  </a:glow>
                </a:effectLst>
              </a:rPr>
              <a:t>Reprobate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7256546-3CCB-8A5E-1164-AEE50457819F}"/>
              </a:ext>
            </a:extLst>
          </p:cNvPr>
          <p:cNvSpPr txBox="1"/>
          <p:nvPr/>
        </p:nvSpPr>
        <p:spPr>
          <a:xfrm>
            <a:off x="4164727" y="4395805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rgbClr val="FFC000"/>
                  </a:glow>
                </a:effectLst>
              </a:rPr>
              <a:t>Apostate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54CA30D-9E7D-40E4-C9B2-FBE52446AE5F}"/>
              </a:ext>
            </a:extLst>
          </p:cNvPr>
          <p:cNvSpPr txBox="1"/>
          <p:nvPr/>
        </p:nvSpPr>
        <p:spPr>
          <a:xfrm>
            <a:off x="4448" y="4544762"/>
            <a:ext cx="12205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INVERSION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- PERMANENT  MORAL INVERSION of RIGHT/WRONG -  CONSCIENCE PERMANTLY &amp; GLADLY OVERRIDDEN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2C2A449-2EAB-F26F-2157-92DA0182042C}"/>
              </a:ext>
            </a:extLst>
          </p:cNvPr>
          <p:cNvSpPr txBox="1"/>
          <p:nvPr/>
        </p:nvSpPr>
        <p:spPr>
          <a:xfrm>
            <a:off x="4492" y="2540141"/>
            <a:ext cx="130442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DANGER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– </a:t>
            </a:r>
            <a:r>
              <a:rPr lang="en-US" sz="1500" b="1" dirty="0">
                <a:effectLst>
                  <a:glow rad="127000">
                    <a:srgbClr val="FFFF00"/>
                  </a:glow>
                </a:effectLst>
              </a:rPr>
              <a:t>COMFORTABLE &amp; ACCLIMATING to VIOLATION of CONSCIENCE – MORAL COMPROMISE – SUPPRESSION of TRUTH 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BD87575-A60B-6EA7-8566-EE07FF29965D}"/>
              </a:ext>
            </a:extLst>
          </p:cNvPr>
          <p:cNvSpPr txBox="1"/>
          <p:nvPr/>
        </p:nvSpPr>
        <p:spPr>
          <a:xfrm>
            <a:off x="43482" y="3553220"/>
            <a:ext cx="104078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TWISTING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– ACTIVELY HARMONIZE with  MORALs of EVIL/SATAN  / NOT VALUES &amp; MORALS of GOD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C1A386E6-5FFA-8301-6565-D62AC6EEC636}"/>
              </a:ext>
            </a:extLst>
          </p:cNvPr>
          <p:cNvSpPr txBox="1"/>
          <p:nvPr/>
        </p:nvSpPr>
        <p:spPr>
          <a:xfrm>
            <a:off x="8892865" y="1256042"/>
            <a:ext cx="34934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effectLst>
                  <a:glow rad="127000">
                    <a:schemeClr val="bg1"/>
                  </a:glow>
                </a:effectLst>
              </a:rPr>
              <a:t>Hurt-people hurt people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8BE784E2-7A8B-BC77-F805-F55C8099153E}"/>
              </a:ext>
            </a:extLst>
          </p:cNvPr>
          <p:cNvSpPr txBox="1"/>
          <p:nvPr/>
        </p:nvSpPr>
        <p:spPr>
          <a:xfrm>
            <a:off x="11183141" y="3662604"/>
            <a:ext cx="12657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effectLst>
                  <a:glow rad="127000">
                    <a:schemeClr val="bg1"/>
                  </a:glow>
                </a:effectLst>
              </a:rPr>
              <a:t>EVIL PEOPLE</a:t>
            </a:r>
          </a:p>
          <a:p>
            <a:pPr algn="ctr"/>
            <a:r>
              <a:rPr lang="en-US" sz="1600" b="1" dirty="0">
                <a:effectLst>
                  <a:glow rad="127000">
                    <a:schemeClr val="bg1"/>
                  </a:glow>
                </a:effectLst>
              </a:rPr>
              <a:t>HARM</a:t>
            </a:r>
          </a:p>
          <a:p>
            <a:pPr algn="ctr"/>
            <a:r>
              <a:rPr lang="en-US" sz="1600" b="1" dirty="0">
                <a:effectLst>
                  <a:glow rad="127000">
                    <a:schemeClr val="bg1"/>
                  </a:glow>
                </a:effectLst>
              </a:rPr>
              <a:t>PEOPLE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D9BF0C6-8D5A-8931-D771-8A120DB31CEC}"/>
              </a:ext>
            </a:extLst>
          </p:cNvPr>
          <p:cNvSpPr txBox="1"/>
          <p:nvPr/>
        </p:nvSpPr>
        <p:spPr>
          <a:xfrm>
            <a:off x="9789983" y="1849412"/>
            <a:ext cx="24945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effectLst>
                  <a:glow rad="127000">
                    <a:schemeClr val="bg1"/>
                  </a:glow>
                </a:effectLst>
              </a:rPr>
              <a:t>Selfish people </a:t>
            </a:r>
          </a:p>
          <a:p>
            <a:pPr algn="ctr"/>
            <a:r>
              <a:rPr lang="en-US" sz="2000" b="1" dirty="0">
                <a:effectLst>
                  <a:glow rad="127000">
                    <a:schemeClr val="bg1"/>
                  </a:glow>
                </a:effectLst>
              </a:rPr>
              <a:t>wound people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E7354528-AC5D-77F8-57B1-DDF3EBF3C72D}"/>
              </a:ext>
            </a:extLst>
          </p:cNvPr>
          <p:cNvSpPr txBox="1"/>
          <p:nvPr/>
        </p:nvSpPr>
        <p:spPr>
          <a:xfrm>
            <a:off x="8183570" y="231291"/>
            <a:ext cx="2871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Stages of OBJECTIFICATON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AE689AA-74CB-D896-6D60-EC58D110AC12}"/>
              </a:ext>
            </a:extLst>
          </p:cNvPr>
          <p:cNvSpPr txBox="1"/>
          <p:nvPr/>
        </p:nvSpPr>
        <p:spPr>
          <a:xfrm>
            <a:off x="456754" y="4237042"/>
            <a:ext cx="30831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</a:rPr>
              <a:t>Point of  NO RETURN </a:t>
            </a:r>
            <a:endParaRPr lang="en-US" sz="2400" dirty="0">
              <a:solidFill>
                <a:srgbClr val="FF000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70" name="Arrow: Down 69">
            <a:extLst>
              <a:ext uri="{FF2B5EF4-FFF2-40B4-BE49-F238E27FC236}">
                <a16:creationId xmlns:a16="http://schemas.microsoft.com/office/drawing/2014/main" id="{E85B4972-4D39-A135-C26E-5990C2A48247}"/>
              </a:ext>
            </a:extLst>
          </p:cNvPr>
          <p:cNvSpPr/>
          <p:nvPr/>
        </p:nvSpPr>
        <p:spPr>
          <a:xfrm>
            <a:off x="3399355" y="4347094"/>
            <a:ext cx="274300" cy="3040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effectLst>
                <a:glow rad="127000">
                  <a:srgbClr val="00B050"/>
                </a:glow>
              </a:effectLst>
              <a:highlight>
                <a:srgbClr val="00FF00"/>
              </a:highlight>
            </a:endParaRPr>
          </a:p>
        </p:txBody>
      </p:sp>
      <p:sp>
        <p:nvSpPr>
          <p:cNvPr id="99" name="Arrow: Down 98">
            <a:extLst>
              <a:ext uri="{FF2B5EF4-FFF2-40B4-BE49-F238E27FC236}">
                <a16:creationId xmlns:a16="http://schemas.microsoft.com/office/drawing/2014/main" id="{44C44FA2-46C1-5D8A-A3FB-12C1E7046078}"/>
              </a:ext>
            </a:extLst>
          </p:cNvPr>
          <p:cNvSpPr/>
          <p:nvPr/>
        </p:nvSpPr>
        <p:spPr>
          <a:xfrm>
            <a:off x="257108" y="4340901"/>
            <a:ext cx="274300" cy="3040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effectLst>
                <a:glow rad="127000">
                  <a:srgbClr val="00B050"/>
                </a:glow>
              </a:effectLst>
              <a:highlight>
                <a:srgbClr val="00FF00"/>
              </a:highlight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88C5700-AB92-7003-14F0-C0CAA54B78BC}"/>
              </a:ext>
            </a:extLst>
          </p:cNvPr>
          <p:cNvSpPr txBox="1"/>
          <p:nvPr/>
        </p:nvSpPr>
        <p:spPr>
          <a:xfrm>
            <a:off x="10825590" y="5692162"/>
            <a:ext cx="1549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effectLst>
                  <a:glow rad="127000">
                    <a:schemeClr val="bg1"/>
                  </a:glow>
                </a:effectLst>
              </a:rPr>
              <a:t>HUMAN SACRIFICE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95843AA-0B52-97DE-F9D0-5BEE24DB2952}"/>
              </a:ext>
            </a:extLst>
          </p:cNvPr>
          <p:cNvSpPr txBox="1"/>
          <p:nvPr/>
        </p:nvSpPr>
        <p:spPr>
          <a:xfrm>
            <a:off x="4549136" y="6222696"/>
            <a:ext cx="11019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Demon Possession</a:t>
            </a:r>
            <a:endParaRPr lang="en-US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89DDDC8A-D734-84E9-3F46-DF6701839795}"/>
              </a:ext>
            </a:extLst>
          </p:cNvPr>
          <p:cNvSpPr txBox="1"/>
          <p:nvPr/>
        </p:nvSpPr>
        <p:spPr>
          <a:xfrm>
            <a:off x="4971310" y="4262343"/>
            <a:ext cx="1227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Self-Promoting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95BEFA4B-906E-784C-9B83-2A3B106566FD}"/>
              </a:ext>
            </a:extLst>
          </p:cNvPr>
          <p:cNvSpPr txBox="1"/>
          <p:nvPr/>
        </p:nvSpPr>
        <p:spPr>
          <a:xfrm>
            <a:off x="6200708" y="395472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Disregard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B62B61E5-2A82-9521-9305-3E18BBF3DC5D}"/>
              </a:ext>
            </a:extLst>
          </p:cNvPr>
          <p:cNvSpPr txBox="1"/>
          <p:nvPr/>
        </p:nvSpPr>
        <p:spPr>
          <a:xfrm>
            <a:off x="6558875" y="4292529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Disdain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05D93A1-F784-EC53-3B1A-A0CB6B947071}"/>
              </a:ext>
            </a:extLst>
          </p:cNvPr>
          <p:cNvSpPr txBox="1"/>
          <p:nvPr/>
        </p:nvSpPr>
        <p:spPr>
          <a:xfrm>
            <a:off x="7744336" y="4293752"/>
            <a:ext cx="15542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Willful Disregard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0680E6FF-6ABC-BDE4-38F3-5CC132453F08}"/>
              </a:ext>
            </a:extLst>
          </p:cNvPr>
          <p:cNvSpPr txBox="1"/>
          <p:nvPr/>
        </p:nvSpPr>
        <p:spPr>
          <a:xfrm>
            <a:off x="7412337" y="3948785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Self-Entitled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74DC2174-B85F-DB54-7F0D-17CC5B654BD4}"/>
              </a:ext>
            </a:extLst>
          </p:cNvPr>
          <p:cNvSpPr txBox="1"/>
          <p:nvPr/>
        </p:nvSpPr>
        <p:spPr>
          <a:xfrm>
            <a:off x="5516979" y="3311474"/>
            <a:ext cx="1037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Indifference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6E71FCD-5022-B8DC-9D08-F4ABC63524CA}"/>
              </a:ext>
            </a:extLst>
          </p:cNvPr>
          <p:cNvSpPr txBox="1"/>
          <p:nvPr/>
        </p:nvSpPr>
        <p:spPr>
          <a:xfrm>
            <a:off x="5160499" y="2928224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Localized</a:t>
            </a:r>
          </a:p>
        </p:txBody>
      </p:sp>
      <p:sp>
        <p:nvSpPr>
          <p:cNvPr id="25" name="Parallelogram 24">
            <a:extLst>
              <a:ext uri="{FF2B5EF4-FFF2-40B4-BE49-F238E27FC236}">
                <a16:creationId xmlns:a16="http://schemas.microsoft.com/office/drawing/2014/main" id="{EBF7BDA7-AC09-D989-45A7-D19C5E996669}"/>
              </a:ext>
            </a:extLst>
          </p:cNvPr>
          <p:cNvSpPr/>
          <p:nvPr/>
        </p:nvSpPr>
        <p:spPr>
          <a:xfrm rot="19151072" flipH="1">
            <a:off x="12324106" y="-1142921"/>
            <a:ext cx="1256249" cy="3878609"/>
          </a:xfrm>
          <a:prstGeom prst="parallelogram">
            <a:avLst/>
          </a:prstGeom>
          <a:noFill/>
          <a:ln>
            <a:solidFill>
              <a:schemeClr val="tx1"/>
            </a:solidFill>
          </a:ln>
          <a:effectLst>
            <a:glow rad="127000">
              <a:srgbClr val="92D050"/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206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allelogram 1">
            <a:extLst>
              <a:ext uri="{FF2B5EF4-FFF2-40B4-BE49-F238E27FC236}">
                <a16:creationId xmlns:a16="http://schemas.microsoft.com/office/drawing/2014/main" id="{862CE4FE-2E7C-67BB-7890-B5F619034606}"/>
              </a:ext>
            </a:extLst>
          </p:cNvPr>
          <p:cNvSpPr/>
          <p:nvPr/>
        </p:nvSpPr>
        <p:spPr>
          <a:xfrm rot="19151072" flipH="1">
            <a:off x="5467875" y="686984"/>
            <a:ext cx="1256249" cy="5235224"/>
          </a:xfrm>
          <a:prstGeom prst="parallelogram">
            <a:avLst/>
          </a:prstGeom>
          <a:noFill/>
          <a:ln>
            <a:solidFill>
              <a:schemeClr val="tx1"/>
            </a:solidFill>
          </a:ln>
          <a:effectLst>
            <a:glow rad="127000">
              <a:srgbClr val="92D050"/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267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1000">
              <a:srgbClr val="FF0000"/>
            </a:gs>
            <a:gs pos="3800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9E2C3F-CFE5-311B-DBA2-78F22B560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B31341EA-6EF1-A7D8-CC68-359EDADEB577}"/>
              </a:ext>
            </a:extLst>
          </p:cNvPr>
          <p:cNvCxnSpPr>
            <a:cxnSpLocks/>
          </p:cNvCxnSpPr>
          <p:nvPr/>
        </p:nvCxnSpPr>
        <p:spPr>
          <a:xfrm>
            <a:off x="7481180" y="88344"/>
            <a:ext cx="4800620" cy="48595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9BC2A0EE-CCE7-610D-B5AF-BCD678152B9A}"/>
              </a:ext>
            </a:extLst>
          </p:cNvPr>
          <p:cNvSpPr txBox="1"/>
          <p:nvPr/>
        </p:nvSpPr>
        <p:spPr>
          <a:xfrm>
            <a:off x="411086" y="631458"/>
            <a:ext cx="7533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Active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6256E0-46E3-A182-6918-16B02F65E54C}"/>
              </a:ext>
            </a:extLst>
          </p:cNvPr>
          <p:cNvSpPr txBox="1"/>
          <p:nvPr/>
        </p:nvSpPr>
        <p:spPr>
          <a:xfrm>
            <a:off x="781545" y="1069621"/>
            <a:ext cx="7919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Tender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CB1E58-01CD-FD9F-2CC9-441860D8F036}"/>
              </a:ext>
            </a:extLst>
          </p:cNvPr>
          <p:cNvSpPr txBox="1"/>
          <p:nvPr/>
        </p:nvSpPr>
        <p:spPr>
          <a:xfrm>
            <a:off x="1525021" y="1861906"/>
            <a:ext cx="10566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Responsive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E7FF97-9A02-FDE4-3E0E-AEF0B9634BE9}"/>
              </a:ext>
            </a:extLst>
          </p:cNvPr>
          <p:cNvSpPr txBox="1"/>
          <p:nvPr/>
        </p:nvSpPr>
        <p:spPr>
          <a:xfrm>
            <a:off x="1165627" y="1462694"/>
            <a:ext cx="9144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Sensitive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840811-9A73-E57C-2E54-B50673044DFE}"/>
              </a:ext>
            </a:extLst>
          </p:cNvPr>
          <p:cNvSpPr txBox="1"/>
          <p:nvPr/>
        </p:nvSpPr>
        <p:spPr>
          <a:xfrm>
            <a:off x="5120101" y="5612615"/>
            <a:ext cx="1061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Cauterized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7697B2-45E3-3C67-B900-1E256B596613}"/>
              </a:ext>
            </a:extLst>
          </p:cNvPr>
          <p:cNvSpPr txBox="1"/>
          <p:nvPr/>
        </p:nvSpPr>
        <p:spPr>
          <a:xfrm>
            <a:off x="3013759" y="3385605"/>
            <a:ext cx="11128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Desensitized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DE4A8F-90B7-B0B6-DFC2-C4DC48B454B9}"/>
              </a:ext>
            </a:extLst>
          </p:cNvPr>
          <p:cNvSpPr txBox="1"/>
          <p:nvPr/>
        </p:nvSpPr>
        <p:spPr>
          <a:xfrm>
            <a:off x="5773005" y="6115012"/>
            <a:ext cx="8554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Petrified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3BB62B-3350-162A-869F-1399F0D4A46E}"/>
              </a:ext>
            </a:extLst>
          </p:cNvPr>
          <p:cNvSpPr txBox="1"/>
          <p:nvPr/>
        </p:nvSpPr>
        <p:spPr>
          <a:xfrm>
            <a:off x="4840580" y="5336946"/>
            <a:ext cx="973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Calloused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6CCD8C-93A5-C98F-A607-F678A203402C}"/>
              </a:ext>
            </a:extLst>
          </p:cNvPr>
          <p:cNvSpPr txBox="1"/>
          <p:nvPr/>
        </p:nvSpPr>
        <p:spPr>
          <a:xfrm>
            <a:off x="2452426" y="2814775"/>
            <a:ext cx="9242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Sluggish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785887-DB5B-C420-008B-F75363BB3F30}"/>
              </a:ext>
            </a:extLst>
          </p:cNvPr>
          <p:cNvSpPr txBox="1"/>
          <p:nvPr/>
        </p:nvSpPr>
        <p:spPr>
          <a:xfrm>
            <a:off x="1937145" y="2270950"/>
            <a:ext cx="1047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Receptive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A9DC3D0-599C-E54C-2C37-03318FD6445B}"/>
              </a:ext>
            </a:extLst>
          </p:cNvPr>
          <p:cNvSpPr txBox="1"/>
          <p:nvPr/>
        </p:nvSpPr>
        <p:spPr>
          <a:xfrm>
            <a:off x="4607625" y="505726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Atrophied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633304-D2C0-739F-81E6-ED33D9063D4F}"/>
              </a:ext>
            </a:extLst>
          </p:cNvPr>
          <p:cNvSpPr txBox="1"/>
          <p:nvPr/>
        </p:nvSpPr>
        <p:spPr>
          <a:xfrm>
            <a:off x="3889047" y="4178875"/>
            <a:ext cx="963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Hardened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CE9B404-6A67-B70F-15DF-64C6A49EBD23}"/>
              </a:ext>
            </a:extLst>
          </p:cNvPr>
          <p:cNvSpPr txBox="1"/>
          <p:nvPr/>
        </p:nvSpPr>
        <p:spPr>
          <a:xfrm>
            <a:off x="3574698" y="3925108"/>
            <a:ext cx="908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Inflexible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660127A-DB3D-EC51-3023-1F9E2CE8EA6C}"/>
              </a:ext>
            </a:extLst>
          </p:cNvPr>
          <p:cNvSpPr txBox="1"/>
          <p:nvPr/>
        </p:nvSpPr>
        <p:spPr>
          <a:xfrm>
            <a:off x="2755945" y="3079103"/>
            <a:ext cx="9511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Resistant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776E57-ACA9-23BD-7251-53ED62573899}"/>
              </a:ext>
            </a:extLst>
          </p:cNvPr>
          <p:cNvSpPr txBox="1"/>
          <p:nvPr/>
        </p:nvSpPr>
        <p:spPr>
          <a:xfrm>
            <a:off x="6074888" y="6449029"/>
            <a:ext cx="9291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Fossilized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37C9547-3C4D-D417-0F76-8615F3C19A52}"/>
              </a:ext>
            </a:extLst>
          </p:cNvPr>
          <p:cNvSpPr txBox="1"/>
          <p:nvPr/>
        </p:nvSpPr>
        <p:spPr>
          <a:xfrm>
            <a:off x="5455926" y="5848438"/>
            <a:ext cx="9284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Calcified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B670418-2C7F-E872-7475-D236F6CFA620}"/>
              </a:ext>
            </a:extLst>
          </p:cNvPr>
          <p:cNvSpPr txBox="1"/>
          <p:nvPr/>
        </p:nvSpPr>
        <p:spPr>
          <a:xfrm>
            <a:off x="-7287" y="225765"/>
            <a:ext cx="1168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Conscience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9A352EF-6CC0-1A2A-E0C5-0A1812BBB8F4}"/>
              </a:ext>
            </a:extLst>
          </p:cNvPr>
          <p:cNvSpPr txBox="1"/>
          <p:nvPr/>
        </p:nvSpPr>
        <p:spPr>
          <a:xfrm>
            <a:off x="1450163" y="240401"/>
            <a:ext cx="7343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Ego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8B6F0E9-798A-8A14-739E-67AD170EF670}"/>
              </a:ext>
            </a:extLst>
          </p:cNvPr>
          <p:cNvSpPr txBox="1"/>
          <p:nvPr/>
        </p:nvSpPr>
        <p:spPr>
          <a:xfrm>
            <a:off x="4025913" y="221604"/>
            <a:ext cx="11631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Intentions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5B53AF1-A427-CAD8-85FB-D190A5BF61CD}"/>
              </a:ext>
            </a:extLst>
          </p:cNvPr>
          <p:cNvSpPr txBox="1"/>
          <p:nvPr/>
        </p:nvSpPr>
        <p:spPr>
          <a:xfrm>
            <a:off x="-134987" y="2118621"/>
            <a:ext cx="11791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Relationships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C200B71-C099-AE3D-B495-92187ACDD7B0}"/>
              </a:ext>
            </a:extLst>
          </p:cNvPr>
          <p:cNvSpPr txBox="1"/>
          <p:nvPr/>
        </p:nvSpPr>
        <p:spPr>
          <a:xfrm>
            <a:off x="2559571" y="235823"/>
            <a:ext cx="11386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Empathy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55B2D30-6FBF-A6B5-B0FB-58768C0254D7}"/>
              </a:ext>
            </a:extLst>
          </p:cNvPr>
          <p:cNvSpPr txBox="1"/>
          <p:nvPr/>
        </p:nvSpPr>
        <p:spPr>
          <a:xfrm>
            <a:off x="2003092" y="980261"/>
            <a:ext cx="8584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Humility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9FB6851-B3E0-EB55-073C-A133BFABA804}"/>
              </a:ext>
            </a:extLst>
          </p:cNvPr>
          <p:cNvSpPr txBox="1"/>
          <p:nvPr/>
        </p:nvSpPr>
        <p:spPr>
          <a:xfrm>
            <a:off x="4678324" y="3920484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Self-Absorbed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D9A3D6F-2A97-666D-1A3D-E02EF6A18E68}"/>
              </a:ext>
            </a:extLst>
          </p:cNvPr>
          <p:cNvSpPr txBox="1"/>
          <p:nvPr/>
        </p:nvSpPr>
        <p:spPr>
          <a:xfrm>
            <a:off x="6153262" y="5493351"/>
            <a:ext cx="14408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Self-Aggrandizing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CDC6A2A-8452-B14D-A8EC-103778CCF1AE}"/>
              </a:ext>
            </a:extLst>
          </p:cNvPr>
          <p:cNvSpPr txBox="1"/>
          <p:nvPr/>
        </p:nvSpPr>
        <p:spPr>
          <a:xfrm>
            <a:off x="3971514" y="2919255"/>
            <a:ext cx="70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Selfish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958895A-F5B0-ADE0-49EA-B62BB368DB74}"/>
              </a:ext>
            </a:extLst>
          </p:cNvPr>
          <p:cNvSpPr txBox="1"/>
          <p:nvPr/>
        </p:nvSpPr>
        <p:spPr>
          <a:xfrm>
            <a:off x="4168895" y="3313683"/>
            <a:ext cx="13094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Self-Centered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C4AC09E-7F50-E4DB-A132-DCC33DD51ACA}"/>
              </a:ext>
            </a:extLst>
          </p:cNvPr>
          <p:cNvSpPr txBox="1"/>
          <p:nvPr/>
        </p:nvSpPr>
        <p:spPr>
          <a:xfrm>
            <a:off x="5788843" y="4987034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Self-Entitled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8820D03-9830-A9B2-73FA-A767D9A7BE6D}"/>
              </a:ext>
            </a:extLst>
          </p:cNvPr>
          <p:cNvSpPr txBox="1"/>
          <p:nvPr/>
        </p:nvSpPr>
        <p:spPr>
          <a:xfrm>
            <a:off x="1840046" y="3437834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Narcissist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FC283BF-7AB3-28EE-0490-BECB27EEEF76}"/>
              </a:ext>
            </a:extLst>
          </p:cNvPr>
          <p:cNvSpPr txBox="1"/>
          <p:nvPr/>
        </p:nvSpPr>
        <p:spPr>
          <a:xfrm>
            <a:off x="2476844" y="403248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Sociopath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2716F15-3E0E-D5F8-A0B3-89CFC1FD4FC0}"/>
              </a:ext>
            </a:extLst>
          </p:cNvPr>
          <p:cNvSpPr txBox="1"/>
          <p:nvPr/>
        </p:nvSpPr>
        <p:spPr>
          <a:xfrm>
            <a:off x="-250256" y="1211020"/>
            <a:ext cx="1168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Psych Diagnosis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2ECD99D-E803-9073-E6DA-5DAE641603C3}"/>
              </a:ext>
            </a:extLst>
          </p:cNvPr>
          <p:cNvSpPr txBox="1"/>
          <p:nvPr/>
        </p:nvSpPr>
        <p:spPr>
          <a:xfrm>
            <a:off x="3601454" y="5216663"/>
            <a:ext cx="10756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Psychopath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34C93F8-63B9-9190-9339-03FDBA4DB4E3}"/>
              </a:ext>
            </a:extLst>
          </p:cNvPr>
          <p:cNvSpPr txBox="1"/>
          <p:nvPr/>
        </p:nvSpPr>
        <p:spPr>
          <a:xfrm>
            <a:off x="6485512" y="72134"/>
            <a:ext cx="1237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Approach to Boundaries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4783777-E32E-26DC-C78E-C2F7AF1F0284}"/>
              </a:ext>
            </a:extLst>
          </p:cNvPr>
          <p:cNvSpPr txBox="1"/>
          <p:nvPr/>
        </p:nvSpPr>
        <p:spPr>
          <a:xfrm>
            <a:off x="7100786" y="2041256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Golden Rule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BEEA17D-1EA3-CE97-621F-400B01D9F59D}"/>
              </a:ext>
            </a:extLst>
          </p:cNvPr>
          <p:cNvSpPr txBox="1"/>
          <p:nvPr/>
        </p:nvSpPr>
        <p:spPr>
          <a:xfrm>
            <a:off x="5790944" y="634668"/>
            <a:ext cx="10827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Gods </a:t>
            </a:r>
          </a:p>
          <a:p>
            <a:pPr algn="ctr"/>
            <a:r>
              <a:rPr lang="en-US" sz="1200" b="1" dirty="0"/>
              <a:t>divine values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3BFE4E6-171B-8D61-7AAE-2504EDFAEAC3}"/>
              </a:ext>
            </a:extLst>
          </p:cNvPr>
          <p:cNvSpPr txBox="1"/>
          <p:nvPr/>
        </p:nvSpPr>
        <p:spPr>
          <a:xfrm>
            <a:off x="7663526" y="2844166"/>
            <a:ext cx="15691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Self- Satisfaction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3BBA7CC-2052-480C-161F-2E3C7C47C45B}"/>
              </a:ext>
            </a:extLst>
          </p:cNvPr>
          <p:cNvSpPr txBox="1"/>
          <p:nvPr/>
        </p:nvSpPr>
        <p:spPr>
          <a:xfrm>
            <a:off x="9943247" y="6208970"/>
            <a:ext cx="10775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Craves &amp; </a:t>
            </a:r>
          </a:p>
          <a:p>
            <a:r>
              <a:rPr lang="en-US" sz="1200" b="1" dirty="0"/>
              <a:t>Seeks Evil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A57599B-ADDC-3FDA-B515-B6128DA94890}"/>
              </a:ext>
            </a:extLst>
          </p:cNvPr>
          <p:cNvSpPr txBox="1"/>
          <p:nvPr/>
        </p:nvSpPr>
        <p:spPr>
          <a:xfrm>
            <a:off x="6443089" y="1441077"/>
            <a:ext cx="12189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Empowerment</a:t>
            </a:r>
          </a:p>
          <a:p>
            <a:pPr algn="ctr"/>
            <a:r>
              <a:rPr lang="en-US" sz="1200" b="1" dirty="0"/>
              <a:t> of others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F3952DB-AD2C-41F2-841E-72CC83D320D5}"/>
              </a:ext>
            </a:extLst>
          </p:cNvPr>
          <p:cNvSpPr txBox="1"/>
          <p:nvPr/>
        </p:nvSpPr>
        <p:spPr>
          <a:xfrm>
            <a:off x="1438673" y="3957068"/>
            <a:ext cx="10037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Toxic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2EB5BE5-0D8A-5301-14F9-6D5C2D14FE19}"/>
              </a:ext>
            </a:extLst>
          </p:cNvPr>
          <p:cNvSpPr txBox="1"/>
          <p:nvPr/>
        </p:nvSpPr>
        <p:spPr>
          <a:xfrm>
            <a:off x="347223" y="3237830"/>
            <a:ext cx="1219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Unreasonable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F9EFBD2-7C78-B249-9A15-785BFFE8EDD9}"/>
              </a:ext>
            </a:extLst>
          </p:cNvPr>
          <p:cNvSpPr txBox="1"/>
          <p:nvPr/>
        </p:nvSpPr>
        <p:spPr>
          <a:xfrm>
            <a:off x="-118462" y="2337554"/>
            <a:ext cx="1146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Reasonable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4B677EB1-9584-FFF0-B080-8A4C088E45DE}"/>
              </a:ext>
            </a:extLst>
          </p:cNvPr>
          <p:cNvCxnSpPr>
            <a:cxnSpLocks/>
          </p:cNvCxnSpPr>
          <p:nvPr/>
        </p:nvCxnSpPr>
        <p:spPr>
          <a:xfrm>
            <a:off x="33291" y="632387"/>
            <a:ext cx="6010746" cy="61765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BC97DB2-922F-D76D-CBAD-9A35ECDF10C9}"/>
              </a:ext>
            </a:extLst>
          </p:cNvPr>
          <p:cNvCxnSpPr>
            <a:cxnSpLocks/>
          </p:cNvCxnSpPr>
          <p:nvPr/>
        </p:nvCxnSpPr>
        <p:spPr>
          <a:xfrm>
            <a:off x="699765" y="8139"/>
            <a:ext cx="6670552" cy="67984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37BC1E06-A257-3D63-E16B-7D7631108706}"/>
              </a:ext>
            </a:extLst>
          </p:cNvPr>
          <p:cNvCxnSpPr>
            <a:cxnSpLocks/>
          </p:cNvCxnSpPr>
          <p:nvPr/>
        </p:nvCxnSpPr>
        <p:spPr>
          <a:xfrm>
            <a:off x="2084609" y="10546"/>
            <a:ext cx="6559149" cy="682895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929A288-2E12-B6ED-8D06-D85BA7FDD9CA}"/>
              </a:ext>
            </a:extLst>
          </p:cNvPr>
          <p:cNvCxnSpPr>
            <a:cxnSpLocks/>
          </p:cNvCxnSpPr>
          <p:nvPr/>
        </p:nvCxnSpPr>
        <p:spPr>
          <a:xfrm>
            <a:off x="4866144" y="8139"/>
            <a:ext cx="6626091" cy="677663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33D0F966-49E3-6549-5D1C-0C37A67B9014}"/>
              </a:ext>
            </a:extLst>
          </p:cNvPr>
          <p:cNvCxnSpPr>
            <a:cxnSpLocks/>
          </p:cNvCxnSpPr>
          <p:nvPr/>
        </p:nvCxnSpPr>
        <p:spPr>
          <a:xfrm>
            <a:off x="6055853" y="33486"/>
            <a:ext cx="6054302" cy="601001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F6395E3-CFB1-E73C-2665-18E57473BD31}"/>
              </a:ext>
            </a:extLst>
          </p:cNvPr>
          <p:cNvCxnSpPr>
            <a:cxnSpLocks/>
          </p:cNvCxnSpPr>
          <p:nvPr/>
        </p:nvCxnSpPr>
        <p:spPr>
          <a:xfrm>
            <a:off x="3324565" y="0"/>
            <a:ext cx="6675837" cy="680074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75817901-0756-8BBA-52F8-F8EBC972B26F}"/>
              </a:ext>
            </a:extLst>
          </p:cNvPr>
          <p:cNvCxnSpPr>
            <a:cxnSpLocks/>
          </p:cNvCxnSpPr>
          <p:nvPr/>
        </p:nvCxnSpPr>
        <p:spPr>
          <a:xfrm flipV="1">
            <a:off x="58994" y="566481"/>
            <a:ext cx="12142838" cy="8142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DF196127-B1E3-80F2-DCC5-EDBED7D99FD8}"/>
              </a:ext>
            </a:extLst>
          </p:cNvPr>
          <p:cNvCxnSpPr>
            <a:cxnSpLocks/>
          </p:cNvCxnSpPr>
          <p:nvPr/>
        </p:nvCxnSpPr>
        <p:spPr>
          <a:xfrm>
            <a:off x="911" y="1748297"/>
            <a:ext cx="4855469" cy="505244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97A6D290-5670-F857-A79F-23A63D69691D}"/>
              </a:ext>
            </a:extLst>
          </p:cNvPr>
          <p:cNvSpPr txBox="1"/>
          <p:nvPr/>
        </p:nvSpPr>
        <p:spPr>
          <a:xfrm>
            <a:off x="9396861" y="2992509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Purposeful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07F2882-6815-7127-7A2C-585CB686F25E}"/>
              </a:ext>
            </a:extLst>
          </p:cNvPr>
          <p:cNvSpPr txBox="1"/>
          <p:nvPr/>
        </p:nvSpPr>
        <p:spPr>
          <a:xfrm>
            <a:off x="9856877" y="334102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Willful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322ECD8-5162-06B8-7719-089256B107D1}"/>
              </a:ext>
            </a:extLst>
          </p:cNvPr>
          <p:cNvSpPr txBox="1"/>
          <p:nvPr/>
        </p:nvSpPr>
        <p:spPr>
          <a:xfrm>
            <a:off x="10009771" y="3738955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Calculating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08A5339-841E-BFF9-1FED-66F2C8CF883E}"/>
              </a:ext>
            </a:extLst>
          </p:cNvPr>
          <p:cNvSpPr txBox="1"/>
          <p:nvPr/>
        </p:nvSpPr>
        <p:spPr>
          <a:xfrm>
            <a:off x="10400590" y="4084246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Strategic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6D1216E3-A3B7-4204-95CB-8C0DD8597857}"/>
              </a:ext>
            </a:extLst>
          </p:cNvPr>
          <p:cNvSpPr txBox="1"/>
          <p:nvPr/>
        </p:nvSpPr>
        <p:spPr>
          <a:xfrm>
            <a:off x="10700870" y="4387381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Malicious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42CC090-8ADB-277B-4DD7-95B3A743C168}"/>
              </a:ext>
            </a:extLst>
          </p:cNvPr>
          <p:cNvSpPr txBox="1"/>
          <p:nvPr/>
        </p:nvSpPr>
        <p:spPr>
          <a:xfrm>
            <a:off x="11164796" y="4899035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Malevolent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D220630-B5C1-79AA-89BA-948FA2239DAC}"/>
              </a:ext>
            </a:extLst>
          </p:cNvPr>
          <p:cNvSpPr txBox="1"/>
          <p:nvPr/>
        </p:nvSpPr>
        <p:spPr>
          <a:xfrm>
            <a:off x="11455277" y="5233905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Sadistic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4E5FD8E-2719-F6A1-30D5-E01DE3958D94}"/>
              </a:ext>
            </a:extLst>
          </p:cNvPr>
          <p:cNvSpPr txBox="1"/>
          <p:nvPr/>
        </p:nvSpPr>
        <p:spPr>
          <a:xfrm>
            <a:off x="2638842" y="1596598"/>
            <a:ext cx="976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Self Correcting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E02C5C4-BD86-A32C-F8A2-6AA42CAC13A3}"/>
              </a:ext>
            </a:extLst>
          </p:cNvPr>
          <p:cNvSpPr txBox="1"/>
          <p:nvPr/>
        </p:nvSpPr>
        <p:spPr>
          <a:xfrm>
            <a:off x="5516979" y="3311474"/>
            <a:ext cx="1037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Indifference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EB735A9-6466-9FFC-C6D4-714683313767}"/>
              </a:ext>
            </a:extLst>
          </p:cNvPr>
          <p:cNvSpPr txBox="1"/>
          <p:nvPr/>
        </p:nvSpPr>
        <p:spPr>
          <a:xfrm>
            <a:off x="2866099" y="596550"/>
            <a:ext cx="1389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Deep</a:t>
            </a:r>
          </a:p>
          <a:p>
            <a:pPr algn="ctr"/>
            <a:r>
              <a:rPr lang="en-US" sz="1200" b="1" dirty="0"/>
              <a:t>Transformational Empathy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9997146-D0BD-C925-8F45-A93EB2CF8B35}"/>
              </a:ext>
            </a:extLst>
          </p:cNvPr>
          <p:cNvSpPr txBox="1"/>
          <p:nvPr/>
        </p:nvSpPr>
        <p:spPr>
          <a:xfrm>
            <a:off x="6200708" y="395472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Disregard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581453C1-E914-71EE-466A-3C2FAD9D5989}"/>
              </a:ext>
            </a:extLst>
          </p:cNvPr>
          <p:cNvSpPr txBox="1"/>
          <p:nvPr/>
        </p:nvSpPr>
        <p:spPr>
          <a:xfrm>
            <a:off x="8584007" y="6413872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Absence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6A2A2AFF-4502-E595-A1E8-984610D65D53}"/>
              </a:ext>
            </a:extLst>
          </p:cNvPr>
          <p:cNvSpPr txBox="1"/>
          <p:nvPr/>
        </p:nvSpPr>
        <p:spPr>
          <a:xfrm>
            <a:off x="9270049" y="5709521"/>
            <a:ext cx="1003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Vindictive &amp; Sadistic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ACB79835-1E24-F953-7AAF-AA13E6D06F8E}"/>
              </a:ext>
            </a:extLst>
          </p:cNvPr>
          <p:cNvCxnSpPr>
            <a:cxnSpLocks/>
          </p:cNvCxnSpPr>
          <p:nvPr/>
        </p:nvCxnSpPr>
        <p:spPr>
          <a:xfrm flipV="1">
            <a:off x="33291" y="2724153"/>
            <a:ext cx="12166729" cy="46803"/>
          </a:xfrm>
          <a:prstGeom prst="line">
            <a:avLst/>
          </a:prstGeom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3B3E3BED-7736-250A-98D9-A668BBE245F5}"/>
              </a:ext>
            </a:extLst>
          </p:cNvPr>
          <p:cNvCxnSpPr>
            <a:cxnSpLocks/>
          </p:cNvCxnSpPr>
          <p:nvPr/>
        </p:nvCxnSpPr>
        <p:spPr>
          <a:xfrm flipV="1">
            <a:off x="-2526" y="4768798"/>
            <a:ext cx="12183402" cy="306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B286F638-F87B-57CB-3653-A3F64CBB3890}"/>
              </a:ext>
            </a:extLst>
          </p:cNvPr>
          <p:cNvCxnSpPr>
            <a:cxnSpLocks/>
          </p:cNvCxnSpPr>
          <p:nvPr/>
        </p:nvCxnSpPr>
        <p:spPr>
          <a:xfrm flipV="1">
            <a:off x="19660" y="3719347"/>
            <a:ext cx="12161216" cy="47245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1A17416E-3D19-2E40-D096-811860F90808}"/>
              </a:ext>
            </a:extLst>
          </p:cNvPr>
          <p:cNvSpPr txBox="1"/>
          <p:nvPr/>
        </p:nvSpPr>
        <p:spPr>
          <a:xfrm>
            <a:off x="6649087" y="5919033"/>
            <a:ext cx="1300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Self-Righteous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37AEABA0-A585-D06C-1E30-0F5ABA817236}"/>
              </a:ext>
            </a:extLst>
          </p:cNvPr>
          <p:cNvSpPr txBox="1"/>
          <p:nvPr/>
        </p:nvSpPr>
        <p:spPr>
          <a:xfrm>
            <a:off x="8800301" y="5210072"/>
            <a:ext cx="114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Malice &amp; Forethought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0A57EE7-161E-6CD8-2B9A-B0E9083509D1}"/>
              </a:ext>
            </a:extLst>
          </p:cNvPr>
          <p:cNvSpPr txBox="1"/>
          <p:nvPr/>
        </p:nvSpPr>
        <p:spPr>
          <a:xfrm>
            <a:off x="4653780" y="931243"/>
            <a:ext cx="8938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Unaware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75564677-F4B9-83DD-ABCC-96785464F556}"/>
              </a:ext>
            </a:extLst>
          </p:cNvPr>
          <p:cNvSpPr txBox="1"/>
          <p:nvPr/>
        </p:nvSpPr>
        <p:spPr>
          <a:xfrm>
            <a:off x="4892637" y="1381365"/>
            <a:ext cx="11428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Unintentional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8CA1DEFA-9170-13F8-7DC1-531BE9A5951F}"/>
              </a:ext>
            </a:extLst>
          </p:cNvPr>
          <p:cNvSpPr txBox="1"/>
          <p:nvPr/>
        </p:nvSpPr>
        <p:spPr>
          <a:xfrm>
            <a:off x="5497482" y="1866797"/>
            <a:ext cx="10103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Distracted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D052D6D7-9254-B259-33EB-C04E26C37888}"/>
              </a:ext>
            </a:extLst>
          </p:cNvPr>
          <p:cNvSpPr txBox="1"/>
          <p:nvPr/>
        </p:nvSpPr>
        <p:spPr>
          <a:xfrm>
            <a:off x="5998751" y="2355052"/>
            <a:ext cx="1111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Preoccupied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9BFDD22-6CC0-CAA7-159E-1591432D6729}"/>
              </a:ext>
            </a:extLst>
          </p:cNvPr>
          <p:cNvSpPr txBox="1"/>
          <p:nvPr/>
        </p:nvSpPr>
        <p:spPr>
          <a:xfrm>
            <a:off x="6444567" y="2867830"/>
            <a:ext cx="12323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Self-Absorbed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D7391AD0-7843-665D-066A-C1C6200ED26B}"/>
              </a:ext>
            </a:extLst>
          </p:cNvPr>
          <p:cNvSpPr txBox="1"/>
          <p:nvPr/>
        </p:nvSpPr>
        <p:spPr>
          <a:xfrm>
            <a:off x="6906929" y="3308863"/>
            <a:ext cx="12323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Self-Indulgent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0B3EE19-430C-3F9E-D6DA-8614B2286059}"/>
              </a:ext>
            </a:extLst>
          </p:cNvPr>
          <p:cNvSpPr txBox="1"/>
          <p:nvPr/>
        </p:nvSpPr>
        <p:spPr>
          <a:xfrm>
            <a:off x="7116978" y="6426815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Self-Justifying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0BAC191D-4AAE-4026-DE6A-FF10D113B6FB}"/>
              </a:ext>
            </a:extLst>
          </p:cNvPr>
          <p:cNvSpPr txBox="1"/>
          <p:nvPr/>
        </p:nvSpPr>
        <p:spPr>
          <a:xfrm>
            <a:off x="8394494" y="492629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Calculating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2B32BD96-D667-CB1B-705F-3C021B5AF836}"/>
              </a:ext>
            </a:extLst>
          </p:cNvPr>
          <p:cNvSpPr txBox="1"/>
          <p:nvPr/>
        </p:nvSpPr>
        <p:spPr>
          <a:xfrm>
            <a:off x="2775316" y="6225752"/>
            <a:ext cx="1622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Dangerous / </a:t>
            </a:r>
          </a:p>
          <a:p>
            <a:pPr algn="ctr"/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Life Threatening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7525EA47-9AFC-AB12-424D-6542C59F9592}"/>
              </a:ext>
            </a:extLst>
          </p:cNvPr>
          <p:cNvSpPr txBox="1"/>
          <p:nvPr/>
        </p:nvSpPr>
        <p:spPr>
          <a:xfrm>
            <a:off x="8410728" y="639663"/>
            <a:ext cx="38341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effectLst>
                  <a:glow rad="127000">
                    <a:schemeClr val="bg1"/>
                  </a:glow>
                </a:effectLst>
              </a:rPr>
              <a:t>Love People &amp; Use Things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02CFEE20-17EF-FF7D-814E-3860759A6DEC}"/>
              </a:ext>
            </a:extLst>
          </p:cNvPr>
          <p:cNvSpPr txBox="1"/>
          <p:nvPr/>
        </p:nvSpPr>
        <p:spPr>
          <a:xfrm>
            <a:off x="10567815" y="2857926"/>
            <a:ext cx="17374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effectLst>
                  <a:glow rad="127000">
                    <a:schemeClr val="bg1"/>
                  </a:glow>
                </a:effectLst>
              </a:rPr>
              <a:t>Love Things</a:t>
            </a:r>
          </a:p>
          <a:p>
            <a:pPr algn="ctr"/>
            <a:r>
              <a:rPr lang="en-US" b="1" dirty="0">
                <a:effectLst>
                  <a:glow rad="127000">
                    <a:schemeClr val="bg1"/>
                  </a:glow>
                </a:effectLst>
              </a:rPr>
              <a:t>&amp; Use People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48C54AB-417F-A6B3-E211-F3EE577E9D6F}"/>
              </a:ext>
            </a:extLst>
          </p:cNvPr>
          <p:cNvSpPr txBox="1"/>
          <p:nvPr/>
        </p:nvSpPr>
        <p:spPr>
          <a:xfrm>
            <a:off x="6558875" y="4292529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Disdain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B38D8428-1259-FF66-2EF8-178884EEDC77}"/>
              </a:ext>
            </a:extLst>
          </p:cNvPr>
          <p:cNvSpPr txBox="1"/>
          <p:nvPr/>
        </p:nvSpPr>
        <p:spPr>
          <a:xfrm>
            <a:off x="8113195" y="592351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Minimal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95F2EC8B-6650-3C50-0804-4F84CC3F666F}"/>
              </a:ext>
            </a:extLst>
          </p:cNvPr>
          <p:cNvSpPr txBox="1"/>
          <p:nvPr/>
        </p:nvSpPr>
        <p:spPr>
          <a:xfrm>
            <a:off x="7603834" y="5470702"/>
            <a:ext cx="12632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Self-Interest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C424907C-9C1F-64BC-81BC-51DC82A56F4D}"/>
              </a:ext>
            </a:extLst>
          </p:cNvPr>
          <p:cNvSpPr txBox="1"/>
          <p:nvPr/>
        </p:nvSpPr>
        <p:spPr>
          <a:xfrm>
            <a:off x="7103313" y="4940625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Cognitive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EB449B54-A7D9-C004-2666-A0DAA2E06AE2}"/>
              </a:ext>
            </a:extLst>
          </p:cNvPr>
          <p:cNvSpPr txBox="1"/>
          <p:nvPr/>
        </p:nvSpPr>
        <p:spPr>
          <a:xfrm>
            <a:off x="5160499" y="2928224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Localized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61F50E1C-1ACE-37BF-4E2E-61688221735A}"/>
              </a:ext>
            </a:extLst>
          </p:cNvPr>
          <p:cNvSpPr txBox="1"/>
          <p:nvPr/>
        </p:nvSpPr>
        <p:spPr>
          <a:xfrm>
            <a:off x="3994927" y="1575123"/>
            <a:ext cx="1003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Affect Empathy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85962B59-1580-44A0-A888-4B58DFDD909B}"/>
              </a:ext>
            </a:extLst>
          </p:cNvPr>
          <p:cNvSpPr txBox="1"/>
          <p:nvPr/>
        </p:nvSpPr>
        <p:spPr>
          <a:xfrm>
            <a:off x="5498409" y="240401"/>
            <a:ext cx="7150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Goals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2F5337EC-38C3-A1E1-D2E7-98CDA498DDFF}"/>
              </a:ext>
            </a:extLst>
          </p:cNvPr>
          <p:cNvSpPr txBox="1"/>
          <p:nvPr/>
        </p:nvSpPr>
        <p:spPr>
          <a:xfrm>
            <a:off x="8200723" y="3139073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Manipulate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71840A89-F6E7-0AEF-37F6-87360D8D924B}"/>
              </a:ext>
            </a:extLst>
          </p:cNvPr>
          <p:cNvSpPr txBox="1"/>
          <p:nvPr/>
        </p:nvSpPr>
        <p:spPr>
          <a:xfrm>
            <a:off x="8561483" y="3404482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Deceive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E70C926A-FC32-5E24-3784-C602353C8A15}"/>
              </a:ext>
            </a:extLst>
          </p:cNvPr>
          <p:cNvSpPr txBox="1"/>
          <p:nvPr/>
        </p:nvSpPr>
        <p:spPr>
          <a:xfrm>
            <a:off x="9002300" y="3875750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Steal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4311B9FA-2EEB-79D3-B563-D74B997BF65D}"/>
              </a:ext>
            </a:extLst>
          </p:cNvPr>
          <p:cNvSpPr txBox="1"/>
          <p:nvPr/>
        </p:nvSpPr>
        <p:spPr>
          <a:xfrm>
            <a:off x="9155569" y="4060921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Blemish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C10F8CA4-43FE-2AE3-5231-28DA52931DA5}"/>
              </a:ext>
            </a:extLst>
          </p:cNvPr>
          <p:cNvSpPr txBox="1"/>
          <p:nvPr/>
        </p:nvSpPr>
        <p:spPr>
          <a:xfrm>
            <a:off x="9408752" y="4258257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Tarnish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5DD3906-6DD0-0E8C-9C66-D41E6E71200E}"/>
              </a:ext>
            </a:extLst>
          </p:cNvPr>
          <p:cNvSpPr txBox="1"/>
          <p:nvPr/>
        </p:nvSpPr>
        <p:spPr>
          <a:xfrm>
            <a:off x="9883714" y="4455874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Ruin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EA8F3D06-AEDA-2C7A-BF21-63244CC4798B}"/>
              </a:ext>
            </a:extLst>
          </p:cNvPr>
          <p:cNvSpPr txBox="1"/>
          <p:nvPr/>
        </p:nvSpPr>
        <p:spPr>
          <a:xfrm>
            <a:off x="10058179" y="4954072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Impact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845B8CF-2BAD-CAD1-57DA-61FD7D1546B5}"/>
              </a:ext>
            </a:extLst>
          </p:cNvPr>
          <p:cNvSpPr txBox="1"/>
          <p:nvPr/>
        </p:nvSpPr>
        <p:spPr>
          <a:xfrm>
            <a:off x="10348802" y="5231881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Harm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3794F6D1-44C8-C16F-E243-BD409063D810}"/>
              </a:ext>
            </a:extLst>
          </p:cNvPr>
          <p:cNvSpPr txBox="1"/>
          <p:nvPr/>
        </p:nvSpPr>
        <p:spPr>
          <a:xfrm>
            <a:off x="10683157" y="5503851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Damage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B75E2395-1721-ED38-4A1A-99B8E71F4986}"/>
              </a:ext>
            </a:extLst>
          </p:cNvPr>
          <p:cNvSpPr txBox="1"/>
          <p:nvPr/>
        </p:nvSpPr>
        <p:spPr>
          <a:xfrm>
            <a:off x="11225991" y="6380905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Destroy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200DC3A1-DA9C-3DA6-4414-1C4D7DD5BF3F}"/>
              </a:ext>
            </a:extLst>
          </p:cNvPr>
          <p:cNvSpPr txBox="1"/>
          <p:nvPr/>
        </p:nvSpPr>
        <p:spPr>
          <a:xfrm>
            <a:off x="7990263" y="1583093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Inadvertent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62AEF87C-22E1-F9A2-4DD2-7705C3E1BD53}"/>
              </a:ext>
            </a:extLst>
          </p:cNvPr>
          <p:cNvSpPr txBox="1"/>
          <p:nvPr/>
        </p:nvSpPr>
        <p:spPr>
          <a:xfrm>
            <a:off x="8853148" y="2428251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Rude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F549E20D-DD9A-1FAF-5390-A522E40430C7}"/>
              </a:ext>
            </a:extLst>
          </p:cNvPr>
          <p:cNvSpPr txBox="1"/>
          <p:nvPr/>
        </p:nvSpPr>
        <p:spPr>
          <a:xfrm>
            <a:off x="8426280" y="1948922"/>
            <a:ext cx="1106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Thoughtless or Careless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A1A4BC59-D03F-0DD7-FD67-130FC48ECACD}"/>
              </a:ext>
            </a:extLst>
          </p:cNvPr>
          <p:cNvSpPr txBox="1"/>
          <p:nvPr/>
        </p:nvSpPr>
        <p:spPr>
          <a:xfrm>
            <a:off x="7541074" y="1177144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Thoughtful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4F15D111-40E7-3792-7A53-1B34B80A048E}"/>
              </a:ext>
            </a:extLst>
          </p:cNvPr>
          <p:cNvSpPr txBox="1"/>
          <p:nvPr/>
        </p:nvSpPr>
        <p:spPr>
          <a:xfrm>
            <a:off x="7213952" y="720116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Loving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1D8498E7-3FB3-357D-926A-DE85372FCB70}"/>
              </a:ext>
            </a:extLst>
          </p:cNvPr>
          <p:cNvSpPr txBox="1"/>
          <p:nvPr/>
        </p:nvSpPr>
        <p:spPr>
          <a:xfrm>
            <a:off x="4323015" y="206794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Remorse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9BD9EE7B-5E07-D9EF-C0BB-82348DB1BD9F}"/>
              </a:ext>
            </a:extLst>
          </p:cNvPr>
          <p:cNvSpPr txBox="1"/>
          <p:nvPr/>
        </p:nvSpPr>
        <p:spPr>
          <a:xfrm>
            <a:off x="4717906" y="240711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Regret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B972D14-5556-7624-FADD-DF53F5B71812}"/>
              </a:ext>
            </a:extLst>
          </p:cNvPr>
          <p:cNvSpPr txBox="1"/>
          <p:nvPr/>
        </p:nvSpPr>
        <p:spPr>
          <a:xfrm>
            <a:off x="476012" y="5303441"/>
            <a:ext cx="30986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>
                  <a:glow rad="127000">
                    <a:srgbClr val="FFFF00"/>
                  </a:glow>
                </a:effectLst>
              </a:rPr>
              <a:t>Forever changed</a:t>
            </a:r>
          </a:p>
          <a:p>
            <a:pPr algn="ctr"/>
            <a:r>
              <a:rPr lang="en-US" sz="2400" b="1" dirty="0">
                <a:effectLst>
                  <a:glow rad="127000">
                    <a:srgbClr val="FFFF00"/>
                  </a:glow>
                </a:effectLst>
              </a:rPr>
              <a:t>(Alchemy)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37C725D-12C6-7F71-0322-5DA704EEE79E}"/>
              </a:ext>
            </a:extLst>
          </p:cNvPr>
          <p:cNvSpPr txBox="1"/>
          <p:nvPr/>
        </p:nvSpPr>
        <p:spPr>
          <a:xfrm>
            <a:off x="3511893" y="1275875"/>
            <a:ext cx="1083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Compassion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527F2AB-9116-B0AA-D222-0E00287B2173}"/>
              </a:ext>
            </a:extLst>
          </p:cNvPr>
          <p:cNvSpPr txBox="1"/>
          <p:nvPr/>
        </p:nvSpPr>
        <p:spPr>
          <a:xfrm>
            <a:off x="438953" y="1731335"/>
            <a:ext cx="865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Healthy/Normal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C68AEEF-3BD8-C9A0-2E7B-A408BE3B66E4}"/>
              </a:ext>
            </a:extLst>
          </p:cNvPr>
          <p:cNvSpPr txBox="1"/>
          <p:nvPr/>
        </p:nvSpPr>
        <p:spPr>
          <a:xfrm>
            <a:off x="1269164" y="2768081"/>
            <a:ext cx="8657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Abnormal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204391A-E7DF-47D2-FFEB-808FD4C3294E}"/>
              </a:ext>
            </a:extLst>
          </p:cNvPr>
          <p:cNvSpPr txBox="1"/>
          <p:nvPr/>
        </p:nvSpPr>
        <p:spPr>
          <a:xfrm>
            <a:off x="1529838" y="2990226"/>
            <a:ext cx="1040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Personality Disorders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26A9A52-D86A-2BF5-844C-81E9F10140B4}"/>
              </a:ext>
            </a:extLst>
          </p:cNvPr>
          <p:cNvSpPr txBox="1"/>
          <p:nvPr/>
        </p:nvSpPr>
        <p:spPr>
          <a:xfrm>
            <a:off x="4384067" y="484425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rgbClr val="FFC000"/>
                  </a:glow>
                </a:effectLst>
              </a:rPr>
              <a:t>Reprobate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2D044B4-4FCE-BFEF-33B2-AE823702AB1C}"/>
              </a:ext>
            </a:extLst>
          </p:cNvPr>
          <p:cNvSpPr txBox="1"/>
          <p:nvPr/>
        </p:nvSpPr>
        <p:spPr>
          <a:xfrm>
            <a:off x="4164727" y="4395805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rgbClr val="FFC000"/>
                  </a:glow>
                </a:effectLst>
              </a:rPr>
              <a:t>Apostate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7926A22-623B-DF84-71EB-1DBB5DFF7B4C}"/>
              </a:ext>
            </a:extLst>
          </p:cNvPr>
          <p:cNvSpPr txBox="1"/>
          <p:nvPr/>
        </p:nvSpPr>
        <p:spPr>
          <a:xfrm>
            <a:off x="4448" y="4544762"/>
            <a:ext cx="12205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INVERSION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- PERMANENT  MORAL INVERSION of RIGHT/WRONG -  CONSCIENCE PERMANTLY &amp; GLADLY OVERRIDDEN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DD6CF0A-C273-894A-79D6-77E77CE1F933}"/>
              </a:ext>
            </a:extLst>
          </p:cNvPr>
          <p:cNvSpPr txBox="1"/>
          <p:nvPr/>
        </p:nvSpPr>
        <p:spPr>
          <a:xfrm>
            <a:off x="4492" y="2540141"/>
            <a:ext cx="130442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DANGER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– </a:t>
            </a:r>
            <a:r>
              <a:rPr lang="en-US" sz="1500" b="1" dirty="0">
                <a:effectLst>
                  <a:glow rad="127000">
                    <a:srgbClr val="FFFF00"/>
                  </a:glow>
                </a:effectLst>
              </a:rPr>
              <a:t>COMFORTABLE &amp; ACCLIMATING to VIOLATION of CONSCIENCE – MORAL COMPROMISE – SUPPRESSION of TRUTH 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0CC6EFE-4D7C-C05A-ED8D-2F61BB456571}"/>
              </a:ext>
            </a:extLst>
          </p:cNvPr>
          <p:cNvSpPr txBox="1"/>
          <p:nvPr/>
        </p:nvSpPr>
        <p:spPr>
          <a:xfrm>
            <a:off x="43482" y="3553220"/>
            <a:ext cx="104078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TWISTING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– ACTIVELY HARMONIZE with  MORALs of EVIL/SATAN  / NOT VALUES &amp; MORALS of GOD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33156F1A-43AE-5F05-2801-295A69E8A198}"/>
              </a:ext>
            </a:extLst>
          </p:cNvPr>
          <p:cNvSpPr txBox="1"/>
          <p:nvPr/>
        </p:nvSpPr>
        <p:spPr>
          <a:xfrm>
            <a:off x="8892865" y="1256042"/>
            <a:ext cx="34934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effectLst>
                  <a:glow rad="127000">
                    <a:schemeClr val="bg1"/>
                  </a:glow>
                </a:effectLst>
              </a:rPr>
              <a:t>Hurt-people hurt people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8B5CCC30-F3A9-B51C-6602-E5FD59FCD735}"/>
              </a:ext>
            </a:extLst>
          </p:cNvPr>
          <p:cNvSpPr txBox="1"/>
          <p:nvPr/>
        </p:nvSpPr>
        <p:spPr>
          <a:xfrm>
            <a:off x="11183141" y="3662604"/>
            <a:ext cx="12657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effectLst>
                  <a:glow rad="127000">
                    <a:schemeClr val="bg1"/>
                  </a:glow>
                </a:effectLst>
              </a:rPr>
              <a:t>EVIL PEOPLE</a:t>
            </a:r>
          </a:p>
          <a:p>
            <a:pPr algn="ctr"/>
            <a:r>
              <a:rPr lang="en-US" sz="1600" b="1" dirty="0">
                <a:effectLst>
                  <a:glow rad="127000">
                    <a:schemeClr val="bg1"/>
                  </a:glow>
                </a:effectLst>
              </a:rPr>
              <a:t>HARM</a:t>
            </a:r>
          </a:p>
          <a:p>
            <a:pPr algn="ctr"/>
            <a:r>
              <a:rPr lang="en-US" sz="1600" b="1" dirty="0">
                <a:effectLst>
                  <a:glow rad="127000">
                    <a:schemeClr val="bg1"/>
                  </a:glow>
                </a:effectLst>
              </a:rPr>
              <a:t>PEOPLE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576603E-FD96-625A-7281-1E5058C4126C}"/>
              </a:ext>
            </a:extLst>
          </p:cNvPr>
          <p:cNvSpPr txBox="1"/>
          <p:nvPr/>
        </p:nvSpPr>
        <p:spPr>
          <a:xfrm>
            <a:off x="9789983" y="1849412"/>
            <a:ext cx="24945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effectLst>
                  <a:glow rad="127000">
                    <a:schemeClr val="bg1"/>
                  </a:glow>
                </a:effectLst>
              </a:rPr>
              <a:t>Selfish people </a:t>
            </a:r>
          </a:p>
          <a:p>
            <a:pPr algn="ctr"/>
            <a:r>
              <a:rPr lang="en-US" sz="2000" b="1" dirty="0">
                <a:effectLst>
                  <a:glow rad="127000">
                    <a:schemeClr val="bg1"/>
                  </a:glow>
                </a:effectLst>
              </a:rPr>
              <a:t>wound people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11B4EC06-D1AB-9C36-4185-B4325FAF1099}"/>
              </a:ext>
            </a:extLst>
          </p:cNvPr>
          <p:cNvSpPr txBox="1"/>
          <p:nvPr/>
        </p:nvSpPr>
        <p:spPr>
          <a:xfrm>
            <a:off x="8183570" y="231291"/>
            <a:ext cx="2871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Stages of OBJECTIFICATON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A06F542-0392-D235-D060-CC7802BBA9E8}"/>
              </a:ext>
            </a:extLst>
          </p:cNvPr>
          <p:cNvSpPr txBox="1"/>
          <p:nvPr/>
        </p:nvSpPr>
        <p:spPr>
          <a:xfrm>
            <a:off x="456754" y="4237042"/>
            <a:ext cx="30831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</a:rPr>
              <a:t>Point of  NO RETURN </a:t>
            </a:r>
            <a:endParaRPr lang="en-US" sz="2400" dirty="0">
              <a:solidFill>
                <a:srgbClr val="FF000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70" name="Arrow: Down 69">
            <a:extLst>
              <a:ext uri="{FF2B5EF4-FFF2-40B4-BE49-F238E27FC236}">
                <a16:creationId xmlns:a16="http://schemas.microsoft.com/office/drawing/2014/main" id="{F7CBC296-89CF-B078-CC5E-001637297986}"/>
              </a:ext>
            </a:extLst>
          </p:cNvPr>
          <p:cNvSpPr/>
          <p:nvPr/>
        </p:nvSpPr>
        <p:spPr>
          <a:xfrm>
            <a:off x="3399355" y="4347094"/>
            <a:ext cx="274300" cy="3040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effectLst>
                <a:glow rad="127000">
                  <a:srgbClr val="00B050"/>
                </a:glow>
              </a:effectLst>
              <a:highlight>
                <a:srgbClr val="00FF00"/>
              </a:highlight>
            </a:endParaRPr>
          </a:p>
        </p:txBody>
      </p:sp>
      <p:sp>
        <p:nvSpPr>
          <p:cNvPr id="99" name="Arrow: Down 98">
            <a:extLst>
              <a:ext uri="{FF2B5EF4-FFF2-40B4-BE49-F238E27FC236}">
                <a16:creationId xmlns:a16="http://schemas.microsoft.com/office/drawing/2014/main" id="{0749575E-BEEB-09B2-CE2F-ED83CACC4AFE}"/>
              </a:ext>
            </a:extLst>
          </p:cNvPr>
          <p:cNvSpPr/>
          <p:nvPr/>
        </p:nvSpPr>
        <p:spPr>
          <a:xfrm>
            <a:off x="257108" y="4340901"/>
            <a:ext cx="274300" cy="3040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effectLst>
                <a:glow rad="127000">
                  <a:srgbClr val="00B050"/>
                </a:glow>
              </a:effectLst>
              <a:highlight>
                <a:srgbClr val="00FF00"/>
              </a:highlight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EC6060CA-6F14-40F9-9147-B2C4EF544DF7}"/>
              </a:ext>
            </a:extLst>
          </p:cNvPr>
          <p:cNvSpPr txBox="1"/>
          <p:nvPr/>
        </p:nvSpPr>
        <p:spPr>
          <a:xfrm>
            <a:off x="10825590" y="5692162"/>
            <a:ext cx="1549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effectLst>
                  <a:glow rad="127000">
                    <a:schemeClr val="bg1"/>
                  </a:glow>
                </a:effectLst>
              </a:rPr>
              <a:t>HUMAN SACRIFICE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664F706-6187-111E-9644-112641843919}"/>
              </a:ext>
            </a:extLst>
          </p:cNvPr>
          <p:cNvSpPr txBox="1"/>
          <p:nvPr/>
        </p:nvSpPr>
        <p:spPr>
          <a:xfrm>
            <a:off x="4549136" y="6222696"/>
            <a:ext cx="11019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Demon Possession</a:t>
            </a:r>
            <a:endParaRPr lang="en-US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25E356F9-939B-92B4-21D3-660053F0D867}"/>
              </a:ext>
            </a:extLst>
          </p:cNvPr>
          <p:cNvSpPr txBox="1"/>
          <p:nvPr/>
        </p:nvSpPr>
        <p:spPr>
          <a:xfrm>
            <a:off x="4971310" y="4262343"/>
            <a:ext cx="1227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Self-Promoting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31719584-AFB5-9A1B-879C-25A837F33EFB}"/>
              </a:ext>
            </a:extLst>
          </p:cNvPr>
          <p:cNvSpPr txBox="1"/>
          <p:nvPr/>
        </p:nvSpPr>
        <p:spPr>
          <a:xfrm>
            <a:off x="7744336" y="4293752"/>
            <a:ext cx="15542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Willful Disregard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C7E1F41-9A6A-C4B3-FA4B-B82C6850914D}"/>
              </a:ext>
            </a:extLst>
          </p:cNvPr>
          <p:cNvSpPr txBox="1"/>
          <p:nvPr/>
        </p:nvSpPr>
        <p:spPr>
          <a:xfrm>
            <a:off x="7412337" y="3948785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Self-Entitled</a:t>
            </a:r>
          </a:p>
        </p:txBody>
      </p:sp>
    </p:spTree>
    <p:extLst>
      <p:ext uri="{BB962C8B-B14F-4D97-AF65-F5344CB8AC3E}">
        <p14:creationId xmlns:p14="http://schemas.microsoft.com/office/powerpoint/2010/main" val="30568912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7877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1000">
              <a:srgbClr val="FF0000"/>
            </a:gs>
            <a:gs pos="3800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24DBDDA-D458-6286-2BDB-24EC1E41894A}"/>
              </a:ext>
            </a:extLst>
          </p:cNvPr>
          <p:cNvCxnSpPr>
            <a:cxnSpLocks/>
          </p:cNvCxnSpPr>
          <p:nvPr/>
        </p:nvCxnSpPr>
        <p:spPr>
          <a:xfrm>
            <a:off x="7481180" y="88344"/>
            <a:ext cx="4800620" cy="48595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C9237549-D83A-48E1-DBA9-6E17A60056FF}"/>
              </a:ext>
            </a:extLst>
          </p:cNvPr>
          <p:cNvSpPr txBox="1"/>
          <p:nvPr/>
        </p:nvSpPr>
        <p:spPr>
          <a:xfrm>
            <a:off x="-7287" y="225765"/>
            <a:ext cx="1168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Conscience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E93505-B31B-A9FF-7AA9-D73C89151996}"/>
              </a:ext>
            </a:extLst>
          </p:cNvPr>
          <p:cNvSpPr txBox="1"/>
          <p:nvPr/>
        </p:nvSpPr>
        <p:spPr>
          <a:xfrm>
            <a:off x="1450163" y="240401"/>
            <a:ext cx="7343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Ego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2C0132-3742-F41F-AEA2-5B4B3FEC7CD2}"/>
              </a:ext>
            </a:extLst>
          </p:cNvPr>
          <p:cNvSpPr txBox="1"/>
          <p:nvPr/>
        </p:nvSpPr>
        <p:spPr>
          <a:xfrm>
            <a:off x="4025913" y="221604"/>
            <a:ext cx="11631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Intentions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E7619B-D81F-6BF5-1E7B-A10E84AEE871}"/>
              </a:ext>
            </a:extLst>
          </p:cNvPr>
          <p:cNvSpPr txBox="1"/>
          <p:nvPr/>
        </p:nvSpPr>
        <p:spPr>
          <a:xfrm>
            <a:off x="-96082" y="2050626"/>
            <a:ext cx="11791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Relationships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4E6E21-6ECA-FF52-C95D-1B61479FE326}"/>
              </a:ext>
            </a:extLst>
          </p:cNvPr>
          <p:cNvSpPr txBox="1"/>
          <p:nvPr/>
        </p:nvSpPr>
        <p:spPr>
          <a:xfrm>
            <a:off x="2559571" y="235823"/>
            <a:ext cx="11386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Empathy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3A728C-86F4-744F-C5D5-903EAE20E605}"/>
              </a:ext>
            </a:extLst>
          </p:cNvPr>
          <p:cNvSpPr txBox="1"/>
          <p:nvPr/>
        </p:nvSpPr>
        <p:spPr>
          <a:xfrm>
            <a:off x="-250256" y="1211020"/>
            <a:ext cx="1168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Psych Diagnosis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C264D5D-A11E-EA26-747B-F4169AA906CC}"/>
              </a:ext>
            </a:extLst>
          </p:cNvPr>
          <p:cNvSpPr txBox="1"/>
          <p:nvPr/>
        </p:nvSpPr>
        <p:spPr>
          <a:xfrm>
            <a:off x="6485512" y="72134"/>
            <a:ext cx="1237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Approach to Boundaries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2BF682-1AE4-6F6A-E46E-7DE9DC99BC5F}"/>
              </a:ext>
            </a:extLst>
          </p:cNvPr>
          <p:cNvSpPr txBox="1"/>
          <p:nvPr/>
        </p:nvSpPr>
        <p:spPr>
          <a:xfrm>
            <a:off x="1438673" y="3957068"/>
            <a:ext cx="10037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Toxic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82B912A-BEBE-A07E-1826-DBC937528D38}"/>
              </a:ext>
            </a:extLst>
          </p:cNvPr>
          <p:cNvSpPr txBox="1"/>
          <p:nvPr/>
        </p:nvSpPr>
        <p:spPr>
          <a:xfrm>
            <a:off x="347223" y="3237830"/>
            <a:ext cx="1219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Unreasonable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F1CDE50-4982-6D7D-8AD7-6A1707094774}"/>
              </a:ext>
            </a:extLst>
          </p:cNvPr>
          <p:cNvSpPr txBox="1"/>
          <p:nvPr/>
        </p:nvSpPr>
        <p:spPr>
          <a:xfrm>
            <a:off x="-118462" y="2337554"/>
            <a:ext cx="1146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Reasonable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C6D948B-6ED8-50A4-F427-DF7C0F7D4456}"/>
              </a:ext>
            </a:extLst>
          </p:cNvPr>
          <p:cNvCxnSpPr>
            <a:cxnSpLocks/>
          </p:cNvCxnSpPr>
          <p:nvPr/>
        </p:nvCxnSpPr>
        <p:spPr>
          <a:xfrm>
            <a:off x="699765" y="8139"/>
            <a:ext cx="6670552" cy="67984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0E52DA6-6BD3-E81A-B623-49F25C9822DB}"/>
              </a:ext>
            </a:extLst>
          </p:cNvPr>
          <p:cNvCxnSpPr>
            <a:cxnSpLocks/>
          </p:cNvCxnSpPr>
          <p:nvPr/>
        </p:nvCxnSpPr>
        <p:spPr>
          <a:xfrm>
            <a:off x="2084609" y="10546"/>
            <a:ext cx="6559149" cy="682895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5538F66-3632-B75B-67B6-993324A73537}"/>
              </a:ext>
            </a:extLst>
          </p:cNvPr>
          <p:cNvCxnSpPr>
            <a:cxnSpLocks/>
          </p:cNvCxnSpPr>
          <p:nvPr/>
        </p:nvCxnSpPr>
        <p:spPr>
          <a:xfrm>
            <a:off x="4866144" y="8139"/>
            <a:ext cx="6626091" cy="677663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99B42A3-8CD6-F668-702F-212C3662FFC8}"/>
              </a:ext>
            </a:extLst>
          </p:cNvPr>
          <p:cNvCxnSpPr>
            <a:cxnSpLocks/>
          </p:cNvCxnSpPr>
          <p:nvPr/>
        </p:nvCxnSpPr>
        <p:spPr>
          <a:xfrm>
            <a:off x="6055853" y="33486"/>
            <a:ext cx="6054302" cy="601001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5060240-B68B-4405-7AEA-2F200BEBB13A}"/>
              </a:ext>
            </a:extLst>
          </p:cNvPr>
          <p:cNvCxnSpPr>
            <a:cxnSpLocks/>
          </p:cNvCxnSpPr>
          <p:nvPr/>
        </p:nvCxnSpPr>
        <p:spPr>
          <a:xfrm>
            <a:off x="3324565" y="0"/>
            <a:ext cx="6675837" cy="680074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397CB4E-BA32-BAC6-8D2F-9B0530CEF14E}"/>
              </a:ext>
            </a:extLst>
          </p:cNvPr>
          <p:cNvCxnSpPr>
            <a:cxnSpLocks/>
          </p:cNvCxnSpPr>
          <p:nvPr/>
        </p:nvCxnSpPr>
        <p:spPr>
          <a:xfrm flipV="1">
            <a:off x="58994" y="566481"/>
            <a:ext cx="12142838" cy="8142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A91099F-F933-755F-A29D-AE29FB846E64}"/>
              </a:ext>
            </a:extLst>
          </p:cNvPr>
          <p:cNvCxnSpPr>
            <a:cxnSpLocks/>
          </p:cNvCxnSpPr>
          <p:nvPr/>
        </p:nvCxnSpPr>
        <p:spPr>
          <a:xfrm>
            <a:off x="911" y="1748297"/>
            <a:ext cx="4855469" cy="505244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47E565C-C161-82F6-939F-DA7678E81C34}"/>
              </a:ext>
            </a:extLst>
          </p:cNvPr>
          <p:cNvCxnSpPr>
            <a:cxnSpLocks/>
          </p:cNvCxnSpPr>
          <p:nvPr/>
        </p:nvCxnSpPr>
        <p:spPr>
          <a:xfrm flipV="1">
            <a:off x="33291" y="2724153"/>
            <a:ext cx="12166729" cy="46803"/>
          </a:xfrm>
          <a:prstGeom prst="line">
            <a:avLst/>
          </a:prstGeom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16407D3-E8C3-9A75-A4A9-FE9C83EADB1C}"/>
              </a:ext>
            </a:extLst>
          </p:cNvPr>
          <p:cNvCxnSpPr>
            <a:cxnSpLocks/>
          </p:cNvCxnSpPr>
          <p:nvPr/>
        </p:nvCxnSpPr>
        <p:spPr>
          <a:xfrm flipV="1">
            <a:off x="-2526" y="4768798"/>
            <a:ext cx="12183402" cy="306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34FA7BD-3F42-A02E-72D8-20982C0D630A}"/>
              </a:ext>
            </a:extLst>
          </p:cNvPr>
          <p:cNvCxnSpPr>
            <a:cxnSpLocks/>
          </p:cNvCxnSpPr>
          <p:nvPr/>
        </p:nvCxnSpPr>
        <p:spPr>
          <a:xfrm flipV="1">
            <a:off x="19660" y="3719347"/>
            <a:ext cx="12161216" cy="47245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ECECB08E-016B-2E9B-3681-B44FEBABF0A7}"/>
              </a:ext>
            </a:extLst>
          </p:cNvPr>
          <p:cNvSpPr txBox="1"/>
          <p:nvPr/>
        </p:nvSpPr>
        <p:spPr>
          <a:xfrm>
            <a:off x="2775316" y="6225752"/>
            <a:ext cx="1622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Dangerous / </a:t>
            </a:r>
          </a:p>
          <a:p>
            <a:pPr algn="ctr"/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Life Threatening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A7946AF-C370-52A4-C8BC-57A2656F6A47}"/>
              </a:ext>
            </a:extLst>
          </p:cNvPr>
          <p:cNvSpPr txBox="1"/>
          <p:nvPr/>
        </p:nvSpPr>
        <p:spPr>
          <a:xfrm>
            <a:off x="5498409" y="240401"/>
            <a:ext cx="7150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Goals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99285CB-BEE1-B800-6186-F09CB6403B48}"/>
              </a:ext>
            </a:extLst>
          </p:cNvPr>
          <p:cNvSpPr txBox="1"/>
          <p:nvPr/>
        </p:nvSpPr>
        <p:spPr>
          <a:xfrm>
            <a:off x="8183570" y="231291"/>
            <a:ext cx="2871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Stages of OBJECTIFICATON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9C9BFA5-5086-B55D-DEFE-6F4235F55D6A}"/>
              </a:ext>
            </a:extLst>
          </p:cNvPr>
          <p:cNvCxnSpPr>
            <a:cxnSpLocks/>
          </p:cNvCxnSpPr>
          <p:nvPr/>
        </p:nvCxnSpPr>
        <p:spPr>
          <a:xfrm>
            <a:off x="33291" y="632387"/>
            <a:ext cx="6010746" cy="61765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8069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1000">
              <a:srgbClr val="FF0000"/>
            </a:gs>
            <a:gs pos="3800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62F232F0-89FE-8ED1-FB7E-F934336BBAEC}"/>
              </a:ext>
            </a:extLst>
          </p:cNvPr>
          <p:cNvCxnSpPr>
            <a:cxnSpLocks/>
          </p:cNvCxnSpPr>
          <p:nvPr/>
        </p:nvCxnSpPr>
        <p:spPr>
          <a:xfrm>
            <a:off x="7481180" y="88344"/>
            <a:ext cx="4800620" cy="48595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985E4E93-3219-A5D5-6569-132812A86430}"/>
              </a:ext>
            </a:extLst>
          </p:cNvPr>
          <p:cNvSpPr txBox="1"/>
          <p:nvPr/>
        </p:nvSpPr>
        <p:spPr>
          <a:xfrm>
            <a:off x="-7287" y="225765"/>
            <a:ext cx="1168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Conscience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C47AE43-D41B-7CED-890E-0E43FAAD1B7B}"/>
              </a:ext>
            </a:extLst>
          </p:cNvPr>
          <p:cNvSpPr txBox="1"/>
          <p:nvPr/>
        </p:nvSpPr>
        <p:spPr>
          <a:xfrm>
            <a:off x="1450163" y="240401"/>
            <a:ext cx="7343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Ego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58C6F9B-4C63-1476-5668-BA2402A3AD93}"/>
              </a:ext>
            </a:extLst>
          </p:cNvPr>
          <p:cNvSpPr txBox="1"/>
          <p:nvPr/>
        </p:nvSpPr>
        <p:spPr>
          <a:xfrm>
            <a:off x="4025913" y="221604"/>
            <a:ext cx="11631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Intentions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EF7E5E5-CE06-EE4A-5E07-F9F6618A528F}"/>
              </a:ext>
            </a:extLst>
          </p:cNvPr>
          <p:cNvSpPr txBox="1"/>
          <p:nvPr/>
        </p:nvSpPr>
        <p:spPr>
          <a:xfrm>
            <a:off x="-134987" y="2118621"/>
            <a:ext cx="11791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Relationships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5BB87CB-7859-9F9F-F203-5D9780CCBA88}"/>
              </a:ext>
            </a:extLst>
          </p:cNvPr>
          <p:cNvSpPr txBox="1"/>
          <p:nvPr/>
        </p:nvSpPr>
        <p:spPr>
          <a:xfrm>
            <a:off x="2559571" y="235823"/>
            <a:ext cx="11386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Empathy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6BE435F-314A-7865-AD56-AF0E3FFE7DB8}"/>
              </a:ext>
            </a:extLst>
          </p:cNvPr>
          <p:cNvSpPr txBox="1"/>
          <p:nvPr/>
        </p:nvSpPr>
        <p:spPr>
          <a:xfrm>
            <a:off x="1840046" y="3437834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Narcissist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8ADD4A7-2265-E702-9EA7-C575DE84FB05}"/>
              </a:ext>
            </a:extLst>
          </p:cNvPr>
          <p:cNvSpPr txBox="1"/>
          <p:nvPr/>
        </p:nvSpPr>
        <p:spPr>
          <a:xfrm>
            <a:off x="2476844" y="403248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Sociopath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09DD11-18DD-8810-F141-67564987CAD0}"/>
              </a:ext>
            </a:extLst>
          </p:cNvPr>
          <p:cNvSpPr txBox="1"/>
          <p:nvPr/>
        </p:nvSpPr>
        <p:spPr>
          <a:xfrm>
            <a:off x="-250256" y="1211020"/>
            <a:ext cx="1168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Psych Diagnosis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738F880-C83B-0284-30B9-6D8FCC0C64E8}"/>
              </a:ext>
            </a:extLst>
          </p:cNvPr>
          <p:cNvSpPr txBox="1"/>
          <p:nvPr/>
        </p:nvSpPr>
        <p:spPr>
          <a:xfrm>
            <a:off x="3601454" y="5216663"/>
            <a:ext cx="10756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Psychopath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FDB3D8D-B7D9-7DC6-C2FF-59E48D5B338B}"/>
              </a:ext>
            </a:extLst>
          </p:cNvPr>
          <p:cNvSpPr txBox="1"/>
          <p:nvPr/>
        </p:nvSpPr>
        <p:spPr>
          <a:xfrm>
            <a:off x="6485512" y="72134"/>
            <a:ext cx="1237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Approach to Boundaries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D6CD162-F6CE-C614-8565-C5D1D40F5F95}"/>
              </a:ext>
            </a:extLst>
          </p:cNvPr>
          <p:cNvSpPr txBox="1"/>
          <p:nvPr/>
        </p:nvSpPr>
        <p:spPr>
          <a:xfrm>
            <a:off x="1438673" y="3957068"/>
            <a:ext cx="10037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Toxic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BF4A737-C077-1227-0D6C-764CC4DCD095}"/>
              </a:ext>
            </a:extLst>
          </p:cNvPr>
          <p:cNvSpPr txBox="1"/>
          <p:nvPr/>
        </p:nvSpPr>
        <p:spPr>
          <a:xfrm>
            <a:off x="347223" y="3237830"/>
            <a:ext cx="1219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Unreasonable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AD95D63-E216-B73F-3C41-DFF206596CB0}"/>
              </a:ext>
            </a:extLst>
          </p:cNvPr>
          <p:cNvSpPr txBox="1"/>
          <p:nvPr/>
        </p:nvSpPr>
        <p:spPr>
          <a:xfrm>
            <a:off x="-118462" y="2337554"/>
            <a:ext cx="1146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Reasonable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F91E006-6135-8717-0088-6B41481C7D54}"/>
              </a:ext>
            </a:extLst>
          </p:cNvPr>
          <p:cNvCxnSpPr>
            <a:cxnSpLocks/>
          </p:cNvCxnSpPr>
          <p:nvPr/>
        </p:nvCxnSpPr>
        <p:spPr>
          <a:xfrm>
            <a:off x="699765" y="8139"/>
            <a:ext cx="6670552" cy="67984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6BB47B8-475A-604C-CB48-3DCBD287FFB4}"/>
              </a:ext>
            </a:extLst>
          </p:cNvPr>
          <p:cNvCxnSpPr>
            <a:cxnSpLocks/>
          </p:cNvCxnSpPr>
          <p:nvPr/>
        </p:nvCxnSpPr>
        <p:spPr>
          <a:xfrm>
            <a:off x="2084609" y="10546"/>
            <a:ext cx="6559149" cy="682895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D9485CF-3E59-CAC4-2E06-B6BF775F7110}"/>
              </a:ext>
            </a:extLst>
          </p:cNvPr>
          <p:cNvCxnSpPr>
            <a:cxnSpLocks/>
          </p:cNvCxnSpPr>
          <p:nvPr/>
        </p:nvCxnSpPr>
        <p:spPr>
          <a:xfrm>
            <a:off x="4866144" y="8139"/>
            <a:ext cx="6626091" cy="677663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2E09EC6-4BE4-E74B-97E2-8546711F5DD6}"/>
              </a:ext>
            </a:extLst>
          </p:cNvPr>
          <p:cNvCxnSpPr>
            <a:cxnSpLocks/>
          </p:cNvCxnSpPr>
          <p:nvPr/>
        </p:nvCxnSpPr>
        <p:spPr>
          <a:xfrm>
            <a:off x="6055853" y="33486"/>
            <a:ext cx="6054302" cy="601001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CF52F1E-3AE4-887B-0830-459EAD57654E}"/>
              </a:ext>
            </a:extLst>
          </p:cNvPr>
          <p:cNvCxnSpPr>
            <a:cxnSpLocks/>
          </p:cNvCxnSpPr>
          <p:nvPr/>
        </p:nvCxnSpPr>
        <p:spPr>
          <a:xfrm>
            <a:off x="3324565" y="0"/>
            <a:ext cx="6675837" cy="680074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6CCD21A-9757-B472-E7E6-3F0C4CA0A0A4}"/>
              </a:ext>
            </a:extLst>
          </p:cNvPr>
          <p:cNvCxnSpPr>
            <a:cxnSpLocks/>
          </p:cNvCxnSpPr>
          <p:nvPr/>
        </p:nvCxnSpPr>
        <p:spPr>
          <a:xfrm flipV="1">
            <a:off x="58994" y="566481"/>
            <a:ext cx="12142838" cy="8142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B6C1B3A1-0B75-51E1-05B1-6CCA2FD2D70C}"/>
              </a:ext>
            </a:extLst>
          </p:cNvPr>
          <p:cNvCxnSpPr>
            <a:cxnSpLocks/>
          </p:cNvCxnSpPr>
          <p:nvPr/>
        </p:nvCxnSpPr>
        <p:spPr>
          <a:xfrm>
            <a:off x="911" y="1748297"/>
            <a:ext cx="4855469" cy="505244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889BF5E-60BC-BDDA-072E-F2DDAF62891B}"/>
              </a:ext>
            </a:extLst>
          </p:cNvPr>
          <p:cNvCxnSpPr>
            <a:cxnSpLocks/>
          </p:cNvCxnSpPr>
          <p:nvPr/>
        </p:nvCxnSpPr>
        <p:spPr>
          <a:xfrm flipV="1">
            <a:off x="33291" y="2724153"/>
            <a:ext cx="12166729" cy="46803"/>
          </a:xfrm>
          <a:prstGeom prst="line">
            <a:avLst/>
          </a:prstGeom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A4BAFA21-9C2A-A64E-EC22-E14C341084F9}"/>
              </a:ext>
            </a:extLst>
          </p:cNvPr>
          <p:cNvCxnSpPr>
            <a:cxnSpLocks/>
          </p:cNvCxnSpPr>
          <p:nvPr/>
        </p:nvCxnSpPr>
        <p:spPr>
          <a:xfrm flipV="1">
            <a:off x="-2526" y="4768798"/>
            <a:ext cx="12183402" cy="306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CC251B0-BDCC-2D5C-F7A9-7AA3EF816163}"/>
              </a:ext>
            </a:extLst>
          </p:cNvPr>
          <p:cNvCxnSpPr>
            <a:cxnSpLocks/>
          </p:cNvCxnSpPr>
          <p:nvPr/>
        </p:nvCxnSpPr>
        <p:spPr>
          <a:xfrm flipV="1">
            <a:off x="19660" y="3719347"/>
            <a:ext cx="12161216" cy="47245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FE57D195-9046-0A09-DBA9-5E9C90BC7442}"/>
              </a:ext>
            </a:extLst>
          </p:cNvPr>
          <p:cNvSpPr txBox="1"/>
          <p:nvPr/>
        </p:nvSpPr>
        <p:spPr>
          <a:xfrm>
            <a:off x="2775316" y="6225752"/>
            <a:ext cx="1622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Dangerous / </a:t>
            </a:r>
          </a:p>
          <a:p>
            <a:pPr algn="ctr"/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Life Threatening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8854235-D7CA-D12B-3D4C-2EE3CBCF7815}"/>
              </a:ext>
            </a:extLst>
          </p:cNvPr>
          <p:cNvSpPr txBox="1"/>
          <p:nvPr/>
        </p:nvSpPr>
        <p:spPr>
          <a:xfrm>
            <a:off x="5498409" y="240401"/>
            <a:ext cx="7150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Goals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67DEB19-B412-01F4-D443-2C7EE00140DE}"/>
              </a:ext>
            </a:extLst>
          </p:cNvPr>
          <p:cNvSpPr txBox="1"/>
          <p:nvPr/>
        </p:nvSpPr>
        <p:spPr>
          <a:xfrm>
            <a:off x="476012" y="5303441"/>
            <a:ext cx="30986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>
                  <a:glow rad="127000">
                    <a:srgbClr val="FFFF00"/>
                  </a:glow>
                </a:effectLst>
              </a:rPr>
              <a:t>Forever changed</a:t>
            </a:r>
          </a:p>
          <a:p>
            <a:pPr algn="ctr"/>
            <a:r>
              <a:rPr lang="en-US" sz="2400" b="1" dirty="0">
                <a:effectLst>
                  <a:glow rad="127000">
                    <a:srgbClr val="FFFF00"/>
                  </a:glow>
                </a:effectLst>
              </a:rPr>
              <a:t>(Alchemy)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0C0B745-AC66-A34C-9754-1C38C293BE67}"/>
              </a:ext>
            </a:extLst>
          </p:cNvPr>
          <p:cNvSpPr txBox="1"/>
          <p:nvPr/>
        </p:nvSpPr>
        <p:spPr>
          <a:xfrm>
            <a:off x="438953" y="1731335"/>
            <a:ext cx="865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Healthy/Normal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B5684A9-CF0B-A960-B2CD-4E7C4D100247}"/>
              </a:ext>
            </a:extLst>
          </p:cNvPr>
          <p:cNvSpPr txBox="1"/>
          <p:nvPr/>
        </p:nvSpPr>
        <p:spPr>
          <a:xfrm>
            <a:off x="1269164" y="2768081"/>
            <a:ext cx="8657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Abnormal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C2A227D-FAFF-9735-2667-988E33D628BA}"/>
              </a:ext>
            </a:extLst>
          </p:cNvPr>
          <p:cNvSpPr txBox="1"/>
          <p:nvPr/>
        </p:nvSpPr>
        <p:spPr>
          <a:xfrm>
            <a:off x="1529838" y="2990226"/>
            <a:ext cx="1040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Personality Disorders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89456A9-423C-F0BC-CB04-7E16332290E7}"/>
              </a:ext>
            </a:extLst>
          </p:cNvPr>
          <p:cNvSpPr txBox="1"/>
          <p:nvPr/>
        </p:nvSpPr>
        <p:spPr>
          <a:xfrm>
            <a:off x="8183570" y="231291"/>
            <a:ext cx="2871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Stages of OBJECTIFICATON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B10D44D-D17B-4383-15C3-61341CC7761C}"/>
              </a:ext>
            </a:extLst>
          </p:cNvPr>
          <p:cNvCxnSpPr>
            <a:cxnSpLocks/>
          </p:cNvCxnSpPr>
          <p:nvPr/>
        </p:nvCxnSpPr>
        <p:spPr>
          <a:xfrm>
            <a:off x="33291" y="632387"/>
            <a:ext cx="6010746" cy="61765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5A4B0F4F-E9DA-5AF0-A337-7C2A1C380888}"/>
              </a:ext>
            </a:extLst>
          </p:cNvPr>
          <p:cNvSpPr txBox="1"/>
          <p:nvPr/>
        </p:nvSpPr>
        <p:spPr>
          <a:xfrm>
            <a:off x="-7287" y="4551912"/>
            <a:ext cx="12205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INVERSION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- PERMANENT  MORAL INVERSION of RIGHT/WRONG -  CONSCIENCE PERMANTLY &amp; GLADLY OVERRIDDEN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A8B6FF-513D-485F-0A7D-DA48CFC43C4E}"/>
              </a:ext>
            </a:extLst>
          </p:cNvPr>
          <p:cNvSpPr txBox="1"/>
          <p:nvPr/>
        </p:nvSpPr>
        <p:spPr>
          <a:xfrm>
            <a:off x="0" y="2509277"/>
            <a:ext cx="130442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DANGER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– </a:t>
            </a:r>
            <a:r>
              <a:rPr lang="en-US" sz="1500" b="1" dirty="0">
                <a:effectLst>
                  <a:glow rad="127000">
                    <a:srgbClr val="FFFF00"/>
                  </a:glow>
                </a:effectLst>
              </a:rPr>
              <a:t>COMFORTABLE &amp; ACCLIMATING to VIOLATION of CONSCIENCE – MORAL COMPROMISE – SUPPRESSION of TRUTH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20B550-285F-34B8-F8E7-146AC56E5BFE}"/>
              </a:ext>
            </a:extLst>
          </p:cNvPr>
          <p:cNvSpPr txBox="1"/>
          <p:nvPr/>
        </p:nvSpPr>
        <p:spPr>
          <a:xfrm>
            <a:off x="-1" y="3539297"/>
            <a:ext cx="102353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TWISTING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– ACTIVELY HARMONIZE with  MORALs of EVIL/SATAN  / NOT VALUES &amp; MORALS of GOD </a:t>
            </a:r>
          </a:p>
        </p:txBody>
      </p:sp>
    </p:spTree>
    <p:extLst>
      <p:ext uri="{BB962C8B-B14F-4D97-AF65-F5344CB8AC3E}">
        <p14:creationId xmlns:p14="http://schemas.microsoft.com/office/powerpoint/2010/main" val="3480354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A waterfall with a lot of water coming out of it&#10;&#10;AI-generated content may be incorrect.">
            <a:extLst>
              <a:ext uri="{FF2B5EF4-FFF2-40B4-BE49-F238E27FC236}">
                <a16:creationId xmlns:a16="http://schemas.microsoft.com/office/drawing/2014/main" id="{06F31762-F4C3-589A-7531-AF47526B6D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5" b="-1"/>
          <a:stretch>
            <a:fillRect/>
          </a:stretch>
        </p:blipFill>
        <p:spPr>
          <a:xfrm>
            <a:off x="20" y="-77376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DD5795-B5DC-3EB0-E13C-ED91A65F2D6C}"/>
              </a:ext>
            </a:extLst>
          </p:cNvPr>
          <p:cNvSpPr txBox="1"/>
          <p:nvPr/>
        </p:nvSpPr>
        <p:spPr>
          <a:xfrm>
            <a:off x="147483" y="610463"/>
            <a:ext cx="2094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effectLst>
                  <a:glow rad="127000">
                    <a:srgbClr val="FFFF00"/>
                  </a:glow>
                </a:effectLst>
              </a:rPr>
              <a:t>DANGER ZONE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4CCE28-45B0-AC4F-8C5D-A37F0A686376}"/>
              </a:ext>
            </a:extLst>
          </p:cNvPr>
          <p:cNvSpPr txBox="1"/>
          <p:nvPr/>
        </p:nvSpPr>
        <p:spPr>
          <a:xfrm>
            <a:off x="1610967" y="1099510"/>
            <a:ext cx="2094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effectLst>
                  <a:glow rad="127000">
                    <a:srgbClr val="FFFF00"/>
                  </a:glow>
                </a:effectLst>
              </a:rPr>
              <a:t>TWISTING ZONE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0F6B7F-5F2D-5D1B-BF53-40BD7748D2D6}"/>
              </a:ext>
            </a:extLst>
          </p:cNvPr>
          <p:cNvSpPr txBox="1"/>
          <p:nvPr/>
        </p:nvSpPr>
        <p:spPr>
          <a:xfrm>
            <a:off x="2733368" y="1678617"/>
            <a:ext cx="2910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effectLst>
                  <a:glow rad="127000">
                    <a:srgbClr val="FFFF00"/>
                  </a:glow>
                </a:effectLst>
              </a:rPr>
              <a:t>INVERSION ZONE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rgbClr val="FF0000"/>
                  </a:glow>
                </a:effectLst>
              </a:rPr>
              <a:t>POINT OF NO RETURN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08D26D-5FD1-FEE9-968A-3E44F7D408BD}"/>
              </a:ext>
            </a:extLst>
          </p:cNvPr>
          <p:cNvSpPr txBox="1"/>
          <p:nvPr/>
        </p:nvSpPr>
        <p:spPr>
          <a:xfrm>
            <a:off x="5757719" y="3232650"/>
            <a:ext cx="30421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27000">
                    <a:srgbClr val="FF0000"/>
                  </a:glow>
                </a:effectLst>
              </a:rPr>
              <a:t>Spiritual Death,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27000">
                    <a:srgbClr val="FF0000"/>
                  </a:glow>
                </a:effectLst>
              </a:rPr>
              <a:t>Judgement &amp; the ABYSS</a:t>
            </a:r>
          </a:p>
        </p:txBody>
      </p:sp>
    </p:spTree>
    <p:extLst>
      <p:ext uri="{BB962C8B-B14F-4D97-AF65-F5344CB8AC3E}">
        <p14:creationId xmlns:p14="http://schemas.microsoft.com/office/powerpoint/2010/main" val="2703315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1000">
              <a:srgbClr val="FF0000"/>
            </a:gs>
            <a:gs pos="3800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9090E8A4-0710-6F93-8952-1B5CFA79C504}"/>
              </a:ext>
            </a:extLst>
          </p:cNvPr>
          <p:cNvCxnSpPr>
            <a:cxnSpLocks/>
          </p:cNvCxnSpPr>
          <p:nvPr/>
        </p:nvCxnSpPr>
        <p:spPr>
          <a:xfrm>
            <a:off x="7481180" y="88344"/>
            <a:ext cx="4800620" cy="48595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9972A9A-BBA4-781C-A1C1-0FFF79D03141}"/>
              </a:ext>
            </a:extLst>
          </p:cNvPr>
          <p:cNvSpPr txBox="1"/>
          <p:nvPr/>
        </p:nvSpPr>
        <p:spPr>
          <a:xfrm>
            <a:off x="411086" y="631458"/>
            <a:ext cx="7533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Active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F580D8-16A2-3DC5-0250-8F0492187AC0}"/>
              </a:ext>
            </a:extLst>
          </p:cNvPr>
          <p:cNvSpPr txBox="1"/>
          <p:nvPr/>
        </p:nvSpPr>
        <p:spPr>
          <a:xfrm>
            <a:off x="781545" y="1069621"/>
            <a:ext cx="7919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Tender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194D77-C789-8F92-7801-D8918A7D1F34}"/>
              </a:ext>
            </a:extLst>
          </p:cNvPr>
          <p:cNvSpPr txBox="1"/>
          <p:nvPr/>
        </p:nvSpPr>
        <p:spPr>
          <a:xfrm>
            <a:off x="1525021" y="1861906"/>
            <a:ext cx="10566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Responsive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2809E8-235C-B05B-2545-1B7C6FF03C82}"/>
              </a:ext>
            </a:extLst>
          </p:cNvPr>
          <p:cNvSpPr txBox="1"/>
          <p:nvPr/>
        </p:nvSpPr>
        <p:spPr>
          <a:xfrm>
            <a:off x="1165627" y="1462694"/>
            <a:ext cx="9144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Sensitive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4C381D-FC45-BF0A-C3C7-3459B2FC4A22}"/>
              </a:ext>
            </a:extLst>
          </p:cNvPr>
          <p:cNvSpPr txBox="1"/>
          <p:nvPr/>
        </p:nvSpPr>
        <p:spPr>
          <a:xfrm>
            <a:off x="5120101" y="5612615"/>
            <a:ext cx="1061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Cauterized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78A8E7-10FC-268F-92B5-9088C69BF31D}"/>
              </a:ext>
            </a:extLst>
          </p:cNvPr>
          <p:cNvSpPr txBox="1"/>
          <p:nvPr/>
        </p:nvSpPr>
        <p:spPr>
          <a:xfrm>
            <a:off x="3013759" y="3385605"/>
            <a:ext cx="11128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Desensitized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2B58EE-68F6-D2A5-9A8D-6B5F75EF4050}"/>
              </a:ext>
            </a:extLst>
          </p:cNvPr>
          <p:cNvSpPr txBox="1"/>
          <p:nvPr/>
        </p:nvSpPr>
        <p:spPr>
          <a:xfrm>
            <a:off x="5773005" y="6115012"/>
            <a:ext cx="8554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Petrified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5229DD-DA60-170D-A3C7-04BA0B6A5564}"/>
              </a:ext>
            </a:extLst>
          </p:cNvPr>
          <p:cNvSpPr txBox="1"/>
          <p:nvPr/>
        </p:nvSpPr>
        <p:spPr>
          <a:xfrm>
            <a:off x="4840580" y="5336946"/>
            <a:ext cx="973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Calloused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7AEDFB-3844-DE16-0C9E-53FB018AD6DC}"/>
              </a:ext>
            </a:extLst>
          </p:cNvPr>
          <p:cNvSpPr txBox="1"/>
          <p:nvPr/>
        </p:nvSpPr>
        <p:spPr>
          <a:xfrm>
            <a:off x="2452426" y="2814775"/>
            <a:ext cx="9242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Sluggish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692F293-29D9-9CDD-D07E-6E1AAC7CEA0D}"/>
              </a:ext>
            </a:extLst>
          </p:cNvPr>
          <p:cNvSpPr txBox="1"/>
          <p:nvPr/>
        </p:nvSpPr>
        <p:spPr>
          <a:xfrm>
            <a:off x="1937145" y="2270950"/>
            <a:ext cx="1047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Receptive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4EE46D6-6636-BED3-B853-FF85820D6044}"/>
              </a:ext>
            </a:extLst>
          </p:cNvPr>
          <p:cNvSpPr txBox="1"/>
          <p:nvPr/>
        </p:nvSpPr>
        <p:spPr>
          <a:xfrm>
            <a:off x="4607625" y="505726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Atrophied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3D2551-F7F8-ECCC-4DB1-8CB956F0BF95}"/>
              </a:ext>
            </a:extLst>
          </p:cNvPr>
          <p:cNvSpPr txBox="1"/>
          <p:nvPr/>
        </p:nvSpPr>
        <p:spPr>
          <a:xfrm>
            <a:off x="3889047" y="4178875"/>
            <a:ext cx="963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Hardened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94C4B2F-15DE-F7AB-852E-E9C3D693EA27}"/>
              </a:ext>
            </a:extLst>
          </p:cNvPr>
          <p:cNvSpPr txBox="1"/>
          <p:nvPr/>
        </p:nvSpPr>
        <p:spPr>
          <a:xfrm>
            <a:off x="3574698" y="3925108"/>
            <a:ext cx="908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Inflexible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AB8CA3-F922-067F-E493-23838E671CD2}"/>
              </a:ext>
            </a:extLst>
          </p:cNvPr>
          <p:cNvSpPr txBox="1"/>
          <p:nvPr/>
        </p:nvSpPr>
        <p:spPr>
          <a:xfrm>
            <a:off x="2755945" y="3079103"/>
            <a:ext cx="9511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Resistant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3161853-C0B3-FF22-31A9-57540198DF0E}"/>
              </a:ext>
            </a:extLst>
          </p:cNvPr>
          <p:cNvSpPr txBox="1"/>
          <p:nvPr/>
        </p:nvSpPr>
        <p:spPr>
          <a:xfrm>
            <a:off x="6074888" y="6449029"/>
            <a:ext cx="9291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Fossilized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484B651-B76B-7B76-EF0D-B9A63993C128}"/>
              </a:ext>
            </a:extLst>
          </p:cNvPr>
          <p:cNvSpPr txBox="1"/>
          <p:nvPr/>
        </p:nvSpPr>
        <p:spPr>
          <a:xfrm>
            <a:off x="5455926" y="5848438"/>
            <a:ext cx="9284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Calcified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AF36A19-4642-EE1E-32B7-7827AF16B9AD}"/>
              </a:ext>
            </a:extLst>
          </p:cNvPr>
          <p:cNvSpPr txBox="1"/>
          <p:nvPr/>
        </p:nvSpPr>
        <p:spPr>
          <a:xfrm>
            <a:off x="-7287" y="225765"/>
            <a:ext cx="1168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Conscience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E5CCB79-C774-55A4-82A2-717A275F4670}"/>
              </a:ext>
            </a:extLst>
          </p:cNvPr>
          <p:cNvSpPr txBox="1"/>
          <p:nvPr/>
        </p:nvSpPr>
        <p:spPr>
          <a:xfrm>
            <a:off x="1450163" y="240401"/>
            <a:ext cx="7343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Ego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0539929-0EEC-40C0-5039-45F358178CB3}"/>
              </a:ext>
            </a:extLst>
          </p:cNvPr>
          <p:cNvSpPr txBox="1"/>
          <p:nvPr/>
        </p:nvSpPr>
        <p:spPr>
          <a:xfrm>
            <a:off x="4025913" y="221604"/>
            <a:ext cx="11631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Intentions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AEEE3C3-1504-B033-09F3-126065BA392E}"/>
              </a:ext>
            </a:extLst>
          </p:cNvPr>
          <p:cNvSpPr txBox="1"/>
          <p:nvPr/>
        </p:nvSpPr>
        <p:spPr>
          <a:xfrm>
            <a:off x="-134987" y="2118621"/>
            <a:ext cx="11791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Relationships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4BA38A8-79AB-772E-BFA2-9B8947E84FFA}"/>
              </a:ext>
            </a:extLst>
          </p:cNvPr>
          <p:cNvSpPr txBox="1"/>
          <p:nvPr/>
        </p:nvSpPr>
        <p:spPr>
          <a:xfrm>
            <a:off x="2559571" y="235823"/>
            <a:ext cx="11386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Empathy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7B0377D-B28A-F11A-4778-C499A74AF57B}"/>
              </a:ext>
            </a:extLst>
          </p:cNvPr>
          <p:cNvSpPr txBox="1"/>
          <p:nvPr/>
        </p:nvSpPr>
        <p:spPr>
          <a:xfrm>
            <a:off x="1840046" y="3437834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Narcissist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7C25835-5706-5B25-257C-027A1171DBE5}"/>
              </a:ext>
            </a:extLst>
          </p:cNvPr>
          <p:cNvSpPr txBox="1"/>
          <p:nvPr/>
        </p:nvSpPr>
        <p:spPr>
          <a:xfrm>
            <a:off x="2476844" y="403248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Sociopath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E2B767B-5DBC-8F4B-4119-FF0E61255A8F}"/>
              </a:ext>
            </a:extLst>
          </p:cNvPr>
          <p:cNvSpPr txBox="1"/>
          <p:nvPr/>
        </p:nvSpPr>
        <p:spPr>
          <a:xfrm>
            <a:off x="-250256" y="1211020"/>
            <a:ext cx="1168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Psych Diagnosis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6EA78BE-3265-410A-AE16-957053151410}"/>
              </a:ext>
            </a:extLst>
          </p:cNvPr>
          <p:cNvSpPr txBox="1"/>
          <p:nvPr/>
        </p:nvSpPr>
        <p:spPr>
          <a:xfrm>
            <a:off x="3601454" y="5216663"/>
            <a:ext cx="10756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Psychopath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5BBBBFB-A3A1-B29B-870E-27C7F4056A12}"/>
              </a:ext>
            </a:extLst>
          </p:cNvPr>
          <p:cNvSpPr txBox="1"/>
          <p:nvPr/>
        </p:nvSpPr>
        <p:spPr>
          <a:xfrm>
            <a:off x="6485512" y="72134"/>
            <a:ext cx="1237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Approach to Boundaries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F8FFBA8-33B8-1CE1-70F9-E6B0EBCA7F6D}"/>
              </a:ext>
            </a:extLst>
          </p:cNvPr>
          <p:cNvSpPr txBox="1"/>
          <p:nvPr/>
        </p:nvSpPr>
        <p:spPr>
          <a:xfrm>
            <a:off x="1438673" y="3957068"/>
            <a:ext cx="10037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Toxic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0915C9E-AD2B-843F-949C-8582D7F57F83}"/>
              </a:ext>
            </a:extLst>
          </p:cNvPr>
          <p:cNvSpPr txBox="1"/>
          <p:nvPr/>
        </p:nvSpPr>
        <p:spPr>
          <a:xfrm>
            <a:off x="347223" y="3237830"/>
            <a:ext cx="1219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Unreasonable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664183E-E13B-F886-642D-EB391A64403E}"/>
              </a:ext>
            </a:extLst>
          </p:cNvPr>
          <p:cNvSpPr txBox="1"/>
          <p:nvPr/>
        </p:nvSpPr>
        <p:spPr>
          <a:xfrm>
            <a:off x="-118462" y="2337554"/>
            <a:ext cx="1146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Reasonable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D8583E8E-0D15-B146-7563-1EC65B2BB085}"/>
              </a:ext>
            </a:extLst>
          </p:cNvPr>
          <p:cNvCxnSpPr>
            <a:cxnSpLocks/>
          </p:cNvCxnSpPr>
          <p:nvPr/>
        </p:nvCxnSpPr>
        <p:spPr>
          <a:xfrm>
            <a:off x="33291" y="632387"/>
            <a:ext cx="6010746" cy="61765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4920095B-7C91-BD4D-DC14-038C481D945E}"/>
              </a:ext>
            </a:extLst>
          </p:cNvPr>
          <p:cNvCxnSpPr>
            <a:cxnSpLocks/>
          </p:cNvCxnSpPr>
          <p:nvPr/>
        </p:nvCxnSpPr>
        <p:spPr>
          <a:xfrm>
            <a:off x="699765" y="8139"/>
            <a:ext cx="6670552" cy="67984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25603C3-18B1-0182-4733-4AE6DCCD9A26}"/>
              </a:ext>
            </a:extLst>
          </p:cNvPr>
          <p:cNvCxnSpPr>
            <a:cxnSpLocks/>
          </p:cNvCxnSpPr>
          <p:nvPr/>
        </p:nvCxnSpPr>
        <p:spPr>
          <a:xfrm>
            <a:off x="2084609" y="10546"/>
            <a:ext cx="6559149" cy="682895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32F79E3-D10B-D7E3-6CAD-64C2851DC4E3}"/>
              </a:ext>
            </a:extLst>
          </p:cNvPr>
          <p:cNvCxnSpPr>
            <a:cxnSpLocks/>
          </p:cNvCxnSpPr>
          <p:nvPr/>
        </p:nvCxnSpPr>
        <p:spPr>
          <a:xfrm>
            <a:off x="4866144" y="8139"/>
            <a:ext cx="6626091" cy="677663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8F03A5A-9BDC-45AB-5274-8FE46E6979F9}"/>
              </a:ext>
            </a:extLst>
          </p:cNvPr>
          <p:cNvCxnSpPr>
            <a:cxnSpLocks/>
          </p:cNvCxnSpPr>
          <p:nvPr/>
        </p:nvCxnSpPr>
        <p:spPr>
          <a:xfrm>
            <a:off x="6055853" y="33486"/>
            <a:ext cx="6054302" cy="601001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F68670D-F227-7CC4-F17A-64992E1FE720}"/>
              </a:ext>
            </a:extLst>
          </p:cNvPr>
          <p:cNvCxnSpPr>
            <a:cxnSpLocks/>
          </p:cNvCxnSpPr>
          <p:nvPr/>
        </p:nvCxnSpPr>
        <p:spPr>
          <a:xfrm>
            <a:off x="3324565" y="0"/>
            <a:ext cx="6675837" cy="680074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7BE94C8-6E0C-D26B-02E4-5A9991BD40D7}"/>
              </a:ext>
            </a:extLst>
          </p:cNvPr>
          <p:cNvCxnSpPr>
            <a:cxnSpLocks/>
          </p:cNvCxnSpPr>
          <p:nvPr/>
        </p:nvCxnSpPr>
        <p:spPr>
          <a:xfrm flipV="1">
            <a:off x="58994" y="566481"/>
            <a:ext cx="12142838" cy="8142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33A7EE5-DD44-C9BA-7A73-B0B5BB1ACD14}"/>
              </a:ext>
            </a:extLst>
          </p:cNvPr>
          <p:cNvCxnSpPr>
            <a:cxnSpLocks/>
          </p:cNvCxnSpPr>
          <p:nvPr/>
        </p:nvCxnSpPr>
        <p:spPr>
          <a:xfrm>
            <a:off x="911" y="1748297"/>
            <a:ext cx="4855469" cy="505244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25D5A4B1-C08C-C0CD-D7FE-35D50238AD55}"/>
              </a:ext>
            </a:extLst>
          </p:cNvPr>
          <p:cNvCxnSpPr>
            <a:cxnSpLocks/>
          </p:cNvCxnSpPr>
          <p:nvPr/>
        </p:nvCxnSpPr>
        <p:spPr>
          <a:xfrm flipV="1">
            <a:off x="33291" y="2724153"/>
            <a:ext cx="12166729" cy="46803"/>
          </a:xfrm>
          <a:prstGeom prst="line">
            <a:avLst/>
          </a:prstGeom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4781AFC6-1758-229B-5695-E9B21AC4D0F3}"/>
              </a:ext>
            </a:extLst>
          </p:cNvPr>
          <p:cNvCxnSpPr>
            <a:cxnSpLocks/>
          </p:cNvCxnSpPr>
          <p:nvPr/>
        </p:nvCxnSpPr>
        <p:spPr>
          <a:xfrm flipV="1">
            <a:off x="-2526" y="4768798"/>
            <a:ext cx="12183402" cy="306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14ABBFC2-7193-8074-37FD-D7B9153D34A5}"/>
              </a:ext>
            </a:extLst>
          </p:cNvPr>
          <p:cNvCxnSpPr>
            <a:cxnSpLocks/>
          </p:cNvCxnSpPr>
          <p:nvPr/>
        </p:nvCxnSpPr>
        <p:spPr>
          <a:xfrm flipV="1">
            <a:off x="19660" y="3719347"/>
            <a:ext cx="12161216" cy="47245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027B2A48-52F6-620C-21B8-251429C84F88}"/>
              </a:ext>
            </a:extLst>
          </p:cNvPr>
          <p:cNvSpPr txBox="1"/>
          <p:nvPr/>
        </p:nvSpPr>
        <p:spPr>
          <a:xfrm>
            <a:off x="2775316" y="6225752"/>
            <a:ext cx="1622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Dangerous / </a:t>
            </a:r>
          </a:p>
          <a:p>
            <a:pPr algn="ctr"/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Life Threatening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0647DC29-5774-0102-43F8-FA3FE58FFD71}"/>
              </a:ext>
            </a:extLst>
          </p:cNvPr>
          <p:cNvSpPr txBox="1"/>
          <p:nvPr/>
        </p:nvSpPr>
        <p:spPr>
          <a:xfrm>
            <a:off x="5498409" y="240401"/>
            <a:ext cx="7150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Goals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9F49160-B88A-5E9B-4DB8-C82215431AF1}"/>
              </a:ext>
            </a:extLst>
          </p:cNvPr>
          <p:cNvSpPr txBox="1"/>
          <p:nvPr/>
        </p:nvSpPr>
        <p:spPr>
          <a:xfrm>
            <a:off x="476012" y="5303441"/>
            <a:ext cx="30986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>
                  <a:glow rad="127000">
                    <a:srgbClr val="FFFF00"/>
                  </a:glow>
                </a:effectLst>
              </a:rPr>
              <a:t>Forever changed</a:t>
            </a:r>
          </a:p>
          <a:p>
            <a:pPr algn="ctr"/>
            <a:r>
              <a:rPr lang="en-US" sz="2400" b="1" dirty="0">
                <a:effectLst>
                  <a:glow rad="127000">
                    <a:srgbClr val="FFFF00"/>
                  </a:glow>
                </a:effectLst>
              </a:rPr>
              <a:t>(Alchemy)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4D04807-DAF1-4C15-6C54-67C1ADD36DE7}"/>
              </a:ext>
            </a:extLst>
          </p:cNvPr>
          <p:cNvSpPr txBox="1"/>
          <p:nvPr/>
        </p:nvSpPr>
        <p:spPr>
          <a:xfrm>
            <a:off x="438953" y="1731335"/>
            <a:ext cx="865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Healthy/Normal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35B2E4A-A869-5A0B-88B4-06BD657C3F05}"/>
              </a:ext>
            </a:extLst>
          </p:cNvPr>
          <p:cNvSpPr txBox="1"/>
          <p:nvPr/>
        </p:nvSpPr>
        <p:spPr>
          <a:xfrm>
            <a:off x="1269164" y="2768081"/>
            <a:ext cx="8657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Abnormal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C54E9B0-64E4-49BE-8F80-CF3845DF842B}"/>
              </a:ext>
            </a:extLst>
          </p:cNvPr>
          <p:cNvSpPr txBox="1"/>
          <p:nvPr/>
        </p:nvSpPr>
        <p:spPr>
          <a:xfrm>
            <a:off x="1529838" y="2990226"/>
            <a:ext cx="1040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Personality Disorders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241F071-7135-7B1C-DED4-B92B343ECC8D}"/>
              </a:ext>
            </a:extLst>
          </p:cNvPr>
          <p:cNvSpPr txBox="1"/>
          <p:nvPr/>
        </p:nvSpPr>
        <p:spPr>
          <a:xfrm>
            <a:off x="-7287" y="4551912"/>
            <a:ext cx="12205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INVERSION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- PERMANENT  MORAL INVERSION of RIGHT/WRONG -  CONSCIENCE PERMANTLY &amp; GLADLY OVERRIDDEN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995DBDD-7D08-D8AB-2C0C-C8C17F50E6E6}"/>
              </a:ext>
            </a:extLst>
          </p:cNvPr>
          <p:cNvSpPr txBox="1"/>
          <p:nvPr/>
        </p:nvSpPr>
        <p:spPr>
          <a:xfrm>
            <a:off x="0" y="2509277"/>
            <a:ext cx="130442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DANGER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– </a:t>
            </a:r>
            <a:r>
              <a:rPr lang="en-US" sz="1500" b="1" dirty="0">
                <a:effectLst>
                  <a:glow rad="127000">
                    <a:srgbClr val="FFFF00"/>
                  </a:glow>
                </a:effectLst>
              </a:rPr>
              <a:t>COMFORTABLE &amp; ACCLIMATING to VIOLATION of CONSCIENCE – MORAL COMPROMISE – SUPPRESSION of TRUTH 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C0F0B6E-45A7-6E56-1F53-6F9829A2E11F}"/>
              </a:ext>
            </a:extLst>
          </p:cNvPr>
          <p:cNvSpPr txBox="1"/>
          <p:nvPr/>
        </p:nvSpPr>
        <p:spPr>
          <a:xfrm>
            <a:off x="-1" y="3539297"/>
            <a:ext cx="102353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TWISTING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– ACTIVELY HARMONIZE with  MORALs of EVIL/SATAN  / NOT VALUES &amp; MORALS of GOD 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3EB450B-9963-360E-E0C2-738C3EE37C63}"/>
              </a:ext>
            </a:extLst>
          </p:cNvPr>
          <p:cNvSpPr txBox="1"/>
          <p:nvPr/>
        </p:nvSpPr>
        <p:spPr>
          <a:xfrm>
            <a:off x="456754" y="4237042"/>
            <a:ext cx="30831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</a:rPr>
              <a:t>Point of  NO RETURN </a:t>
            </a:r>
            <a:endParaRPr lang="en-US" sz="2400" dirty="0">
              <a:solidFill>
                <a:srgbClr val="FF000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335B91DC-00A0-4681-0759-76DDC88FBE81}"/>
              </a:ext>
            </a:extLst>
          </p:cNvPr>
          <p:cNvSpPr txBox="1"/>
          <p:nvPr/>
        </p:nvSpPr>
        <p:spPr>
          <a:xfrm>
            <a:off x="8183570" y="231291"/>
            <a:ext cx="2871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Stages of OBJECTIFICATON</a:t>
            </a:r>
          </a:p>
        </p:txBody>
      </p:sp>
      <p:sp>
        <p:nvSpPr>
          <p:cNvPr id="104" name="Arrow: Down 103">
            <a:extLst>
              <a:ext uri="{FF2B5EF4-FFF2-40B4-BE49-F238E27FC236}">
                <a16:creationId xmlns:a16="http://schemas.microsoft.com/office/drawing/2014/main" id="{726B5E59-3B93-DD16-8A2C-4002044FFDA2}"/>
              </a:ext>
            </a:extLst>
          </p:cNvPr>
          <p:cNvSpPr/>
          <p:nvPr/>
        </p:nvSpPr>
        <p:spPr>
          <a:xfrm>
            <a:off x="3399355" y="4347094"/>
            <a:ext cx="274300" cy="3040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effectLst>
                <a:glow rad="127000">
                  <a:srgbClr val="00B050"/>
                </a:glow>
              </a:effectLst>
              <a:highlight>
                <a:srgbClr val="00FF00"/>
              </a:highlight>
            </a:endParaRPr>
          </a:p>
        </p:txBody>
      </p:sp>
      <p:sp>
        <p:nvSpPr>
          <p:cNvPr id="105" name="Arrow: Down 104">
            <a:extLst>
              <a:ext uri="{FF2B5EF4-FFF2-40B4-BE49-F238E27FC236}">
                <a16:creationId xmlns:a16="http://schemas.microsoft.com/office/drawing/2014/main" id="{3F180E1F-120A-68FD-E11A-DDE018AC5A8D}"/>
              </a:ext>
            </a:extLst>
          </p:cNvPr>
          <p:cNvSpPr/>
          <p:nvPr/>
        </p:nvSpPr>
        <p:spPr>
          <a:xfrm>
            <a:off x="257108" y="4340901"/>
            <a:ext cx="274300" cy="3040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effectLst>
                <a:glow rad="127000">
                  <a:srgbClr val="00B050"/>
                </a:glow>
              </a:effectLst>
              <a:highlight>
                <a:srgbClr val="00FF00"/>
              </a:highlight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8784BCE-8FB8-6756-91F2-E8DB9B381368}"/>
              </a:ext>
            </a:extLst>
          </p:cNvPr>
          <p:cNvSpPr txBox="1"/>
          <p:nvPr/>
        </p:nvSpPr>
        <p:spPr>
          <a:xfrm>
            <a:off x="4384067" y="484425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rgbClr val="FFC000"/>
                  </a:glow>
                </a:effectLst>
              </a:rPr>
              <a:t>Reprobate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0792D6F-5F76-BEE8-84F6-A3DDDE3F0C97}"/>
              </a:ext>
            </a:extLst>
          </p:cNvPr>
          <p:cNvSpPr txBox="1"/>
          <p:nvPr/>
        </p:nvSpPr>
        <p:spPr>
          <a:xfrm>
            <a:off x="4137917" y="4405559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rgbClr val="FFC000"/>
                  </a:glow>
                </a:effectLst>
              </a:rPr>
              <a:t>Apostate</a:t>
            </a:r>
          </a:p>
        </p:txBody>
      </p:sp>
    </p:spTree>
    <p:extLst>
      <p:ext uri="{BB962C8B-B14F-4D97-AF65-F5344CB8AC3E}">
        <p14:creationId xmlns:p14="http://schemas.microsoft.com/office/powerpoint/2010/main" val="357086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1000">
              <a:srgbClr val="FF0000"/>
            </a:gs>
            <a:gs pos="3800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9CC44C-F6BF-DD66-9ED8-6161C2143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A2ACD9ED-01A6-BE5A-E534-F71E0D038083}"/>
              </a:ext>
            </a:extLst>
          </p:cNvPr>
          <p:cNvCxnSpPr>
            <a:cxnSpLocks/>
          </p:cNvCxnSpPr>
          <p:nvPr/>
        </p:nvCxnSpPr>
        <p:spPr>
          <a:xfrm>
            <a:off x="7481180" y="88344"/>
            <a:ext cx="4800620" cy="48595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267D18D-3C62-913D-58AB-DDAFEE142FB8}"/>
              </a:ext>
            </a:extLst>
          </p:cNvPr>
          <p:cNvSpPr txBox="1"/>
          <p:nvPr/>
        </p:nvSpPr>
        <p:spPr>
          <a:xfrm>
            <a:off x="411086" y="631458"/>
            <a:ext cx="7533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Active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29CB04-2D3D-F97F-20B3-16090FDE0CE5}"/>
              </a:ext>
            </a:extLst>
          </p:cNvPr>
          <p:cNvSpPr txBox="1"/>
          <p:nvPr/>
        </p:nvSpPr>
        <p:spPr>
          <a:xfrm>
            <a:off x="781545" y="1069621"/>
            <a:ext cx="7919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Tender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1BD5D1-8EF1-21B2-AC90-4A727F984354}"/>
              </a:ext>
            </a:extLst>
          </p:cNvPr>
          <p:cNvSpPr txBox="1"/>
          <p:nvPr/>
        </p:nvSpPr>
        <p:spPr>
          <a:xfrm>
            <a:off x="1525021" y="1861906"/>
            <a:ext cx="10566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Responsive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C92790-58FD-B90F-6E2B-C19D2DE6863E}"/>
              </a:ext>
            </a:extLst>
          </p:cNvPr>
          <p:cNvSpPr txBox="1"/>
          <p:nvPr/>
        </p:nvSpPr>
        <p:spPr>
          <a:xfrm>
            <a:off x="1165627" y="1462694"/>
            <a:ext cx="9144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Sensitive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CC9A59-64A7-BE81-BAE3-00EF0F561983}"/>
              </a:ext>
            </a:extLst>
          </p:cNvPr>
          <p:cNvSpPr txBox="1"/>
          <p:nvPr/>
        </p:nvSpPr>
        <p:spPr>
          <a:xfrm>
            <a:off x="5120101" y="5612615"/>
            <a:ext cx="1061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Cauterized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E284B5-EFEA-D28B-1D87-6C3FE9CCE19C}"/>
              </a:ext>
            </a:extLst>
          </p:cNvPr>
          <p:cNvSpPr txBox="1"/>
          <p:nvPr/>
        </p:nvSpPr>
        <p:spPr>
          <a:xfrm>
            <a:off x="3013759" y="3385605"/>
            <a:ext cx="11128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Desensitized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AAAB6A-8238-01FD-6CD9-CAA29132BFB6}"/>
              </a:ext>
            </a:extLst>
          </p:cNvPr>
          <p:cNvSpPr txBox="1"/>
          <p:nvPr/>
        </p:nvSpPr>
        <p:spPr>
          <a:xfrm>
            <a:off x="5773005" y="6115012"/>
            <a:ext cx="8554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Petrified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0D408B-B3E0-A624-31AB-76B7E7F5CE12}"/>
              </a:ext>
            </a:extLst>
          </p:cNvPr>
          <p:cNvSpPr txBox="1"/>
          <p:nvPr/>
        </p:nvSpPr>
        <p:spPr>
          <a:xfrm>
            <a:off x="4840580" y="5336946"/>
            <a:ext cx="973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Calloused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9B2AC7-9E4D-36A4-8EB5-D92F12A75495}"/>
              </a:ext>
            </a:extLst>
          </p:cNvPr>
          <p:cNvSpPr txBox="1"/>
          <p:nvPr/>
        </p:nvSpPr>
        <p:spPr>
          <a:xfrm>
            <a:off x="2452426" y="2814775"/>
            <a:ext cx="9242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Sluggish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D2F527-287F-F2F3-91D9-1580494384D5}"/>
              </a:ext>
            </a:extLst>
          </p:cNvPr>
          <p:cNvSpPr txBox="1"/>
          <p:nvPr/>
        </p:nvSpPr>
        <p:spPr>
          <a:xfrm>
            <a:off x="1937145" y="2270950"/>
            <a:ext cx="1047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Receptive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28FA174-8E3E-87A9-F3C1-B3EE8D7E7218}"/>
              </a:ext>
            </a:extLst>
          </p:cNvPr>
          <p:cNvSpPr txBox="1"/>
          <p:nvPr/>
        </p:nvSpPr>
        <p:spPr>
          <a:xfrm>
            <a:off x="4607625" y="505726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Atrophied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9481F62-25CD-3FBE-DDA6-C46A727D9865}"/>
              </a:ext>
            </a:extLst>
          </p:cNvPr>
          <p:cNvSpPr txBox="1"/>
          <p:nvPr/>
        </p:nvSpPr>
        <p:spPr>
          <a:xfrm>
            <a:off x="3889047" y="4178875"/>
            <a:ext cx="963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Hardened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32E0E1D-AA53-9CB6-5A3E-B863F9F58201}"/>
              </a:ext>
            </a:extLst>
          </p:cNvPr>
          <p:cNvSpPr txBox="1"/>
          <p:nvPr/>
        </p:nvSpPr>
        <p:spPr>
          <a:xfrm>
            <a:off x="3574698" y="3925108"/>
            <a:ext cx="908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Inflexible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2F857A-E4B7-8AFA-A2A9-55ABC0902DFA}"/>
              </a:ext>
            </a:extLst>
          </p:cNvPr>
          <p:cNvSpPr txBox="1"/>
          <p:nvPr/>
        </p:nvSpPr>
        <p:spPr>
          <a:xfrm>
            <a:off x="2755945" y="3079103"/>
            <a:ext cx="9511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Resistant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FBE6CA-A0AC-B00B-AB3E-406A4B4CCF6F}"/>
              </a:ext>
            </a:extLst>
          </p:cNvPr>
          <p:cNvSpPr txBox="1"/>
          <p:nvPr/>
        </p:nvSpPr>
        <p:spPr>
          <a:xfrm>
            <a:off x="6074888" y="6449029"/>
            <a:ext cx="9291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Fossilized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0BBF39F-7889-041D-FC4B-E71949C10ED7}"/>
              </a:ext>
            </a:extLst>
          </p:cNvPr>
          <p:cNvSpPr txBox="1"/>
          <p:nvPr/>
        </p:nvSpPr>
        <p:spPr>
          <a:xfrm>
            <a:off x="5455926" y="5848438"/>
            <a:ext cx="9284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Calcified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24F619F-DD2C-E65E-5F92-9B2F864D67FE}"/>
              </a:ext>
            </a:extLst>
          </p:cNvPr>
          <p:cNvSpPr txBox="1"/>
          <p:nvPr/>
        </p:nvSpPr>
        <p:spPr>
          <a:xfrm>
            <a:off x="-7287" y="225765"/>
            <a:ext cx="1168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Conscience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BE95D20-D939-CE4A-6394-BF8B2FC660DC}"/>
              </a:ext>
            </a:extLst>
          </p:cNvPr>
          <p:cNvSpPr txBox="1"/>
          <p:nvPr/>
        </p:nvSpPr>
        <p:spPr>
          <a:xfrm>
            <a:off x="1450163" y="240401"/>
            <a:ext cx="7343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Ego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7BC1CA5-4A7D-FFD6-348C-130171955822}"/>
              </a:ext>
            </a:extLst>
          </p:cNvPr>
          <p:cNvSpPr txBox="1"/>
          <p:nvPr/>
        </p:nvSpPr>
        <p:spPr>
          <a:xfrm>
            <a:off x="4025913" y="221604"/>
            <a:ext cx="11631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Intentions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4494BD0-E0B7-A10F-F2BC-9B7211AB9205}"/>
              </a:ext>
            </a:extLst>
          </p:cNvPr>
          <p:cNvSpPr txBox="1"/>
          <p:nvPr/>
        </p:nvSpPr>
        <p:spPr>
          <a:xfrm>
            <a:off x="-134987" y="2118621"/>
            <a:ext cx="11791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Relationships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4A85941-075D-D145-C542-06DA78871CB8}"/>
              </a:ext>
            </a:extLst>
          </p:cNvPr>
          <p:cNvSpPr txBox="1"/>
          <p:nvPr/>
        </p:nvSpPr>
        <p:spPr>
          <a:xfrm>
            <a:off x="2559571" y="235823"/>
            <a:ext cx="11386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Empathy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32166AE-7CEE-BF70-C00E-445FB03A753E}"/>
              </a:ext>
            </a:extLst>
          </p:cNvPr>
          <p:cNvSpPr txBox="1"/>
          <p:nvPr/>
        </p:nvSpPr>
        <p:spPr>
          <a:xfrm>
            <a:off x="2003092" y="980261"/>
            <a:ext cx="8584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Humility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4FEE4FC-8BFA-EFE9-1EDF-B3D3180D3E3C}"/>
              </a:ext>
            </a:extLst>
          </p:cNvPr>
          <p:cNvSpPr txBox="1"/>
          <p:nvPr/>
        </p:nvSpPr>
        <p:spPr>
          <a:xfrm>
            <a:off x="4678324" y="3920484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Self-Absorbed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206A0A5-135F-9409-B5A4-14782D474B32}"/>
              </a:ext>
            </a:extLst>
          </p:cNvPr>
          <p:cNvSpPr txBox="1"/>
          <p:nvPr/>
        </p:nvSpPr>
        <p:spPr>
          <a:xfrm>
            <a:off x="4971310" y="4262343"/>
            <a:ext cx="1227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Self-Promoting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17128F1-621D-19D5-BBD1-6A3AF778C33D}"/>
              </a:ext>
            </a:extLst>
          </p:cNvPr>
          <p:cNvSpPr txBox="1"/>
          <p:nvPr/>
        </p:nvSpPr>
        <p:spPr>
          <a:xfrm>
            <a:off x="6153262" y="5493351"/>
            <a:ext cx="14408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Self-Aggrandizing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7CC29F9-3618-6CAD-50D2-61E96FDBB402}"/>
              </a:ext>
            </a:extLst>
          </p:cNvPr>
          <p:cNvSpPr txBox="1"/>
          <p:nvPr/>
        </p:nvSpPr>
        <p:spPr>
          <a:xfrm>
            <a:off x="3971514" y="2919255"/>
            <a:ext cx="70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Selfish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5728404-26B8-7703-9222-A0F4A72FAFC8}"/>
              </a:ext>
            </a:extLst>
          </p:cNvPr>
          <p:cNvSpPr txBox="1"/>
          <p:nvPr/>
        </p:nvSpPr>
        <p:spPr>
          <a:xfrm>
            <a:off x="4168895" y="3313683"/>
            <a:ext cx="13094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Self-Centered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B8B8D35-A0F8-2D36-A41A-0813EDA2A21D}"/>
              </a:ext>
            </a:extLst>
          </p:cNvPr>
          <p:cNvSpPr txBox="1"/>
          <p:nvPr/>
        </p:nvSpPr>
        <p:spPr>
          <a:xfrm>
            <a:off x="5788843" y="4987034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Self-Entitled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CB60745-520F-734C-8336-952CC30DA376}"/>
              </a:ext>
            </a:extLst>
          </p:cNvPr>
          <p:cNvSpPr txBox="1"/>
          <p:nvPr/>
        </p:nvSpPr>
        <p:spPr>
          <a:xfrm>
            <a:off x="1840046" y="3437834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Narcissist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68F949E-E880-B2A2-7571-F4D04AAD55D8}"/>
              </a:ext>
            </a:extLst>
          </p:cNvPr>
          <p:cNvSpPr txBox="1"/>
          <p:nvPr/>
        </p:nvSpPr>
        <p:spPr>
          <a:xfrm>
            <a:off x="2476844" y="403248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Sociopath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360828C-ED4A-7F3B-7186-BB88998EDDA9}"/>
              </a:ext>
            </a:extLst>
          </p:cNvPr>
          <p:cNvSpPr txBox="1"/>
          <p:nvPr/>
        </p:nvSpPr>
        <p:spPr>
          <a:xfrm>
            <a:off x="-250256" y="1211020"/>
            <a:ext cx="1168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Psych Diagnosis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2DAB18B-4E7A-2E0F-9979-E4DD7CF36A7D}"/>
              </a:ext>
            </a:extLst>
          </p:cNvPr>
          <p:cNvSpPr txBox="1"/>
          <p:nvPr/>
        </p:nvSpPr>
        <p:spPr>
          <a:xfrm>
            <a:off x="3601454" y="5216663"/>
            <a:ext cx="10756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Psychopath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0CE8D4-9193-6E8F-B15F-0232B49ED7D0}"/>
              </a:ext>
            </a:extLst>
          </p:cNvPr>
          <p:cNvSpPr txBox="1"/>
          <p:nvPr/>
        </p:nvSpPr>
        <p:spPr>
          <a:xfrm>
            <a:off x="6485512" y="72134"/>
            <a:ext cx="1237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Approach to Boundaries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816F6BB-D18E-4EF5-4399-037873835D40}"/>
              </a:ext>
            </a:extLst>
          </p:cNvPr>
          <p:cNvSpPr txBox="1"/>
          <p:nvPr/>
        </p:nvSpPr>
        <p:spPr>
          <a:xfrm>
            <a:off x="1438673" y="3957068"/>
            <a:ext cx="10037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Toxic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1950870-E0AD-85F8-C92C-E15DA2AAF96C}"/>
              </a:ext>
            </a:extLst>
          </p:cNvPr>
          <p:cNvSpPr txBox="1"/>
          <p:nvPr/>
        </p:nvSpPr>
        <p:spPr>
          <a:xfrm>
            <a:off x="347223" y="3237830"/>
            <a:ext cx="1219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Unreasonable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778767F-4B1A-D187-4204-9E62DB2F13B4}"/>
              </a:ext>
            </a:extLst>
          </p:cNvPr>
          <p:cNvSpPr txBox="1"/>
          <p:nvPr/>
        </p:nvSpPr>
        <p:spPr>
          <a:xfrm>
            <a:off x="-118462" y="2337554"/>
            <a:ext cx="1146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Reasonable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7E6BB7E-BB0E-6CA0-8F81-A1068C206CA0}"/>
              </a:ext>
            </a:extLst>
          </p:cNvPr>
          <p:cNvCxnSpPr>
            <a:cxnSpLocks/>
          </p:cNvCxnSpPr>
          <p:nvPr/>
        </p:nvCxnSpPr>
        <p:spPr>
          <a:xfrm>
            <a:off x="33291" y="632387"/>
            <a:ext cx="6010746" cy="61765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F1F4EA17-2FF3-1886-D962-2E7BB3D59147}"/>
              </a:ext>
            </a:extLst>
          </p:cNvPr>
          <p:cNvCxnSpPr>
            <a:cxnSpLocks/>
          </p:cNvCxnSpPr>
          <p:nvPr/>
        </p:nvCxnSpPr>
        <p:spPr>
          <a:xfrm>
            <a:off x="699765" y="8139"/>
            <a:ext cx="6670552" cy="67984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30BD709-D0BC-4B81-400F-1541C30E108E}"/>
              </a:ext>
            </a:extLst>
          </p:cNvPr>
          <p:cNvCxnSpPr>
            <a:cxnSpLocks/>
          </p:cNvCxnSpPr>
          <p:nvPr/>
        </p:nvCxnSpPr>
        <p:spPr>
          <a:xfrm>
            <a:off x="2084609" y="10546"/>
            <a:ext cx="6559149" cy="682895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D3F3F435-2CDD-2F67-3F12-DF96BBD7C57A}"/>
              </a:ext>
            </a:extLst>
          </p:cNvPr>
          <p:cNvCxnSpPr>
            <a:cxnSpLocks/>
          </p:cNvCxnSpPr>
          <p:nvPr/>
        </p:nvCxnSpPr>
        <p:spPr>
          <a:xfrm>
            <a:off x="4866144" y="8139"/>
            <a:ext cx="6626091" cy="677663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1187F65-84A3-3F43-A2FC-DFA645D947D6}"/>
              </a:ext>
            </a:extLst>
          </p:cNvPr>
          <p:cNvCxnSpPr>
            <a:cxnSpLocks/>
          </p:cNvCxnSpPr>
          <p:nvPr/>
        </p:nvCxnSpPr>
        <p:spPr>
          <a:xfrm>
            <a:off x="6055853" y="33486"/>
            <a:ext cx="6054302" cy="601001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9450ABB-6FA4-B8B8-13D5-B9318D303BA1}"/>
              </a:ext>
            </a:extLst>
          </p:cNvPr>
          <p:cNvCxnSpPr>
            <a:cxnSpLocks/>
          </p:cNvCxnSpPr>
          <p:nvPr/>
        </p:nvCxnSpPr>
        <p:spPr>
          <a:xfrm>
            <a:off x="3324565" y="0"/>
            <a:ext cx="6675837" cy="680074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82ABB20-27B8-1526-A84C-EF58AE4CF267}"/>
              </a:ext>
            </a:extLst>
          </p:cNvPr>
          <p:cNvCxnSpPr>
            <a:cxnSpLocks/>
          </p:cNvCxnSpPr>
          <p:nvPr/>
        </p:nvCxnSpPr>
        <p:spPr>
          <a:xfrm flipV="1">
            <a:off x="58994" y="566481"/>
            <a:ext cx="12142838" cy="8142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1168B97-E023-4C5F-BC69-A44080D8467F}"/>
              </a:ext>
            </a:extLst>
          </p:cNvPr>
          <p:cNvCxnSpPr>
            <a:cxnSpLocks/>
          </p:cNvCxnSpPr>
          <p:nvPr/>
        </p:nvCxnSpPr>
        <p:spPr>
          <a:xfrm>
            <a:off x="911" y="1748297"/>
            <a:ext cx="4855469" cy="505244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C8461585-5A59-3D78-58E2-A52FDA5E88D2}"/>
              </a:ext>
            </a:extLst>
          </p:cNvPr>
          <p:cNvSpPr txBox="1"/>
          <p:nvPr/>
        </p:nvSpPr>
        <p:spPr>
          <a:xfrm>
            <a:off x="2638842" y="1596598"/>
            <a:ext cx="976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Self Correcting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204CBE3A-B2E1-A7AE-DCB4-22310CED0A30}"/>
              </a:ext>
            </a:extLst>
          </p:cNvPr>
          <p:cNvCxnSpPr>
            <a:cxnSpLocks/>
          </p:cNvCxnSpPr>
          <p:nvPr/>
        </p:nvCxnSpPr>
        <p:spPr>
          <a:xfrm flipV="1">
            <a:off x="33291" y="2724153"/>
            <a:ext cx="12166729" cy="46803"/>
          </a:xfrm>
          <a:prstGeom prst="line">
            <a:avLst/>
          </a:prstGeom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E681EAB6-0C28-A8A2-F0B3-9563B43D080E}"/>
              </a:ext>
            </a:extLst>
          </p:cNvPr>
          <p:cNvCxnSpPr>
            <a:cxnSpLocks/>
          </p:cNvCxnSpPr>
          <p:nvPr/>
        </p:nvCxnSpPr>
        <p:spPr>
          <a:xfrm flipV="1">
            <a:off x="-2526" y="4768798"/>
            <a:ext cx="12183402" cy="306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082F291C-AC3C-9592-F756-C99CCB33C869}"/>
              </a:ext>
            </a:extLst>
          </p:cNvPr>
          <p:cNvCxnSpPr>
            <a:cxnSpLocks/>
          </p:cNvCxnSpPr>
          <p:nvPr/>
        </p:nvCxnSpPr>
        <p:spPr>
          <a:xfrm flipV="1">
            <a:off x="19660" y="3719347"/>
            <a:ext cx="12161216" cy="47245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9A085285-59C1-0D8C-DB7F-14D42D79E30A}"/>
              </a:ext>
            </a:extLst>
          </p:cNvPr>
          <p:cNvSpPr txBox="1"/>
          <p:nvPr/>
        </p:nvSpPr>
        <p:spPr>
          <a:xfrm>
            <a:off x="6649087" y="5919033"/>
            <a:ext cx="1300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Self-Righteous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B33953B9-26C3-860E-196D-77372E1059C7}"/>
              </a:ext>
            </a:extLst>
          </p:cNvPr>
          <p:cNvSpPr txBox="1"/>
          <p:nvPr/>
        </p:nvSpPr>
        <p:spPr>
          <a:xfrm>
            <a:off x="7116978" y="6426815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Self-Justifying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19ED5A48-8C98-EC86-663E-FBDBED755E8A}"/>
              </a:ext>
            </a:extLst>
          </p:cNvPr>
          <p:cNvSpPr txBox="1"/>
          <p:nvPr/>
        </p:nvSpPr>
        <p:spPr>
          <a:xfrm>
            <a:off x="2775316" y="6225752"/>
            <a:ext cx="1622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Dangerous / </a:t>
            </a:r>
          </a:p>
          <a:p>
            <a:pPr algn="ctr"/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Life Threatening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7F832277-742A-114A-7E86-29507C9C8A3C}"/>
              </a:ext>
            </a:extLst>
          </p:cNvPr>
          <p:cNvSpPr txBox="1"/>
          <p:nvPr/>
        </p:nvSpPr>
        <p:spPr>
          <a:xfrm>
            <a:off x="5498409" y="240401"/>
            <a:ext cx="7150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Goals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70164A6-5D5F-AA06-9E17-1EF58483E496}"/>
              </a:ext>
            </a:extLst>
          </p:cNvPr>
          <p:cNvSpPr txBox="1"/>
          <p:nvPr/>
        </p:nvSpPr>
        <p:spPr>
          <a:xfrm>
            <a:off x="476012" y="5303441"/>
            <a:ext cx="30986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>
                  <a:glow rad="127000">
                    <a:srgbClr val="FFFF00"/>
                  </a:glow>
                </a:effectLst>
              </a:rPr>
              <a:t>Forever changed</a:t>
            </a:r>
          </a:p>
          <a:p>
            <a:pPr algn="ctr"/>
            <a:r>
              <a:rPr lang="en-US" sz="2400" b="1" dirty="0">
                <a:effectLst>
                  <a:glow rad="127000">
                    <a:srgbClr val="FFFF00"/>
                  </a:glow>
                </a:effectLst>
              </a:rPr>
              <a:t>(Alchemy)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E418FA2-59D4-C7EC-C915-C09D1ED833AA}"/>
              </a:ext>
            </a:extLst>
          </p:cNvPr>
          <p:cNvSpPr txBox="1"/>
          <p:nvPr/>
        </p:nvSpPr>
        <p:spPr>
          <a:xfrm>
            <a:off x="438953" y="1731335"/>
            <a:ext cx="865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Healthy/Normal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BAC7C1F-A02D-3185-18C2-D4E576284478}"/>
              </a:ext>
            </a:extLst>
          </p:cNvPr>
          <p:cNvSpPr txBox="1"/>
          <p:nvPr/>
        </p:nvSpPr>
        <p:spPr>
          <a:xfrm>
            <a:off x="1269164" y="2768081"/>
            <a:ext cx="8657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Abnormal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D92C978-1761-A02F-10B8-9BB02AE810DE}"/>
              </a:ext>
            </a:extLst>
          </p:cNvPr>
          <p:cNvSpPr txBox="1"/>
          <p:nvPr/>
        </p:nvSpPr>
        <p:spPr>
          <a:xfrm>
            <a:off x="1529838" y="2990226"/>
            <a:ext cx="1040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Personality Disorders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06588A7-607E-3A09-9317-3F8CAB063D26}"/>
              </a:ext>
            </a:extLst>
          </p:cNvPr>
          <p:cNvSpPr txBox="1"/>
          <p:nvPr/>
        </p:nvSpPr>
        <p:spPr>
          <a:xfrm>
            <a:off x="33291" y="4521327"/>
            <a:ext cx="12205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INVERSION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- PERMANENT  MORAL INVERSION of RIGHT/WRONG -  CONSCIENCE PERMANTLY &amp; GLADLY OVERRIDDEN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8A9B777-2FAB-7213-26BC-B8403E28C732}"/>
              </a:ext>
            </a:extLst>
          </p:cNvPr>
          <p:cNvSpPr txBox="1"/>
          <p:nvPr/>
        </p:nvSpPr>
        <p:spPr>
          <a:xfrm>
            <a:off x="0" y="2518938"/>
            <a:ext cx="130442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DANGER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– </a:t>
            </a:r>
            <a:r>
              <a:rPr lang="en-US" sz="1500" b="1" dirty="0">
                <a:effectLst>
                  <a:glow rad="127000">
                    <a:srgbClr val="FFFF00"/>
                  </a:glow>
                </a:effectLst>
              </a:rPr>
              <a:t>COMFORTABLE &amp; ACCLIMATING to VIOLATION of CONSCIENCE – MORAL COMPROMISE – SUPPRESSION of TRUTH 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FFA418D-F933-8579-5558-388B36608753}"/>
              </a:ext>
            </a:extLst>
          </p:cNvPr>
          <p:cNvSpPr txBox="1"/>
          <p:nvPr/>
        </p:nvSpPr>
        <p:spPr>
          <a:xfrm>
            <a:off x="-1" y="3529140"/>
            <a:ext cx="10176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TWISTING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– ACTIVELY HARMONIZE with  MORALs of EVIL/SATAN  / NOT VALUES &amp; MORALS of GOD 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35D003E8-96B2-A538-47F8-4A5CD3A553EC}"/>
              </a:ext>
            </a:extLst>
          </p:cNvPr>
          <p:cNvSpPr txBox="1"/>
          <p:nvPr/>
        </p:nvSpPr>
        <p:spPr>
          <a:xfrm>
            <a:off x="8183570" y="231291"/>
            <a:ext cx="2871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Stages of OBJECTIFICATON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00E4B85-7919-17B6-89DB-411EE5899CAD}"/>
              </a:ext>
            </a:extLst>
          </p:cNvPr>
          <p:cNvSpPr txBox="1"/>
          <p:nvPr/>
        </p:nvSpPr>
        <p:spPr>
          <a:xfrm>
            <a:off x="456754" y="4237042"/>
            <a:ext cx="30831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</a:rPr>
              <a:t>Point of  NO RETURN </a:t>
            </a:r>
            <a:endParaRPr lang="en-US" sz="2400" dirty="0">
              <a:solidFill>
                <a:srgbClr val="FF000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70" name="Arrow: Down 69">
            <a:extLst>
              <a:ext uri="{FF2B5EF4-FFF2-40B4-BE49-F238E27FC236}">
                <a16:creationId xmlns:a16="http://schemas.microsoft.com/office/drawing/2014/main" id="{D6488812-944C-80FC-34A8-3E07D06CAC8D}"/>
              </a:ext>
            </a:extLst>
          </p:cNvPr>
          <p:cNvSpPr/>
          <p:nvPr/>
        </p:nvSpPr>
        <p:spPr>
          <a:xfrm>
            <a:off x="3399355" y="4347094"/>
            <a:ext cx="274300" cy="3040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effectLst>
                <a:glow rad="127000">
                  <a:srgbClr val="00B050"/>
                </a:glow>
              </a:effectLst>
              <a:highlight>
                <a:srgbClr val="00FF00"/>
              </a:highlight>
            </a:endParaRPr>
          </a:p>
        </p:txBody>
      </p:sp>
      <p:sp>
        <p:nvSpPr>
          <p:cNvPr id="99" name="Arrow: Down 98">
            <a:extLst>
              <a:ext uri="{FF2B5EF4-FFF2-40B4-BE49-F238E27FC236}">
                <a16:creationId xmlns:a16="http://schemas.microsoft.com/office/drawing/2014/main" id="{87B2D861-DCFB-B335-16E2-95E102E563BE}"/>
              </a:ext>
            </a:extLst>
          </p:cNvPr>
          <p:cNvSpPr/>
          <p:nvPr/>
        </p:nvSpPr>
        <p:spPr>
          <a:xfrm>
            <a:off x="257108" y="4340901"/>
            <a:ext cx="274300" cy="3040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effectLst>
                <a:glow rad="127000">
                  <a:srgbClr val="00B050"/>
                </a:glow>
              </a:effectLst>
              <a:highlight>
                <a:srgbClr val="00FF00"/>
              </a:highlight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FEDD30B-5D4E-EBD7-7F56-CF16BF1FE671}"/>
              </a:ext>
            </a:extLst>
          </p:cNvPr>
          <p:cNvSpPr txBox="1"/>
          <p:nvPr/>
        </p:nvSpPr>
        <p:spPr>
          <a:xfrm>
            <a:off x="4384067" y="484425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rgbClr val="FFC000"/>
                  </a:glow>
                </a:effectLst>
              </a:rPr>
              <a:t>Reprobate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0508B92-37B3-4378-6CC4-CFF60E50FE9A}"/>
              </a:ext>
            </a:extLst>
          </p:cNvPr>
          <p:cNvSpPr txBox="1"/>
          <p:nvPr/>
        </p:nvSpPr>
        <p:spPr>
          <a:xfrm>
            <a:off x="4137917" y="4405559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rgbClr val="FFC000"/>
                  </a:glow>
                </a:effectLst>
              </a:rPr>
              <a:t>Apostate</a:t>
            </a:r>
          </a:p>
        </p:txBody>
      </p:sp>
    </p:spTree>
    <p:extLst>
      <p:ext uri="{BB962C8B-B14F-4D97-AF65-F5344CB8AC3E}">
        <p14:creationId xmlns:p14="http://schemas.microsoft.com/office/powerpoint/2010/main" val="3296693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1000">
              <a:srgbClr val="FF0000"/>
            </a:gs>
            <a:gs pos="3800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B0EB4C-0613-7DE3-04DA-6C1D8F2EA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660EB06D-7DE3-0C43-A2BA-F21E2F0D936E}"/>
              </a:ext>
            </a:extLst>
          </p:cNvPr>
          <p:cNvCxnSpPr>
            <a:cxnSpLocks/>
          </p:cNvCxnSpPr>
          <p:nvPr/>
        </p:nvCxnSpPr>
        <p:spPr>
          <a:xfrm>
            <a:off x="7481180" y="88344"/>
            <a:ext cx="4800620" cy="48595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AE9DFCE-030B-430B-6CC4-7695EE8FFF6A}"/>
              </a:ext>
            </a:extLst>
          </p:cNvPr>
          <p:cNvSpPr txBox="1"/>
          <p:nvPr/>
        </p:nvSpPr>
        <p:spPr>
          <a:xfrm>
            <a:off x="411086" y="631458"/>
            <a:ext cx="7533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Active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0C2E76-2C83-55E6-E18D-F77D697F680A}"/>
              </a:ext>
            </a:extLst>
          </p:cNvPr>
          <p:cNvSpPr txBox="1"/>
          <p:nvPr/>
        </p:nvSpPr>
        <p:spPr>
          <a:xfrm>
            <a:off x="781545" y="1069621"/>
            <a:ext cx="7919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Tender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93FEB1-A199-EBFC-7F2A-B80B55980225}"/>
              </a:ext>
            </a:extLst>
          </p:cNvPr>
          <p:cNvSpPr txBox="1"/>
          <p:nvPr/>
        </p:nvSpPr>
        <p:spPr>
          <a:xfrm>
            <a:off x="1525021" y="1861906"/>
            <a:ext cx="10566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Responsive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B0398F-F98C-D1F6-1862-4DF01C5B4AE6}"/>
              </a:ext>
            </a:extLst>
          </p:cNvPr>
          <p:cNvSpPr txBox="1"/>
          <p:nvPr/>
        </p:nvSpPr>
        <p:spPr>
          <a:xfrm>
            <a:off x="1165627" y="1462694"/>
            <a:ext cx="9144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Sensitive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0FA197-9B31-36A0-551A-14E9160971BC}"/>
              </a:ext>
            </a:extLst>
          </p:cNvPr>
          <p:cNvSpPr txBox="1"/>
          <p:nvPr/>
        </p:nvSpPr>
        <p:spPr>
          <a:xfrm>
            <a:off x="5120101" y="5612615"/>
            <a:ext cx="1061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Cauterized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CBBE26-0B48-8EE3-7C07-7D6C24BD7825}"/>
              </a:ext>
            </a:extLst>
          </p:cNvPr>
          <p:cNvSpPr txBox="1"/>
          <p:nvPr/>
        </p:nvSpPr>
        <p:spPr>
          <a:xfrm>
            <a:off x="3013759" y="3385605"/>
            <a:ext cx="11128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Desensitized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9CBF56-F479-E9E3-FDC1-AFFB931D44BB}"/>
              </a:ext>
            </a:extLst>
          </p:cNvPr>
          <p:cNvSpPr txBox="1"/>
          <p:nvPr/>
        </p:nvSpPr>
        <p:spPr>
          <a:xfrm>
            <a:off x="5773005" y="6115012"/>
            <a:ext cx="8554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Petrified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D73CE5-720E-B268-7FFC-F46152374A49}"/>
              </a:ext>
            </a:extLst>
          </p:cNvPr>
          <p:cNvSpPr txBox="1"/>
          <p:nvPr/>
        </p:nvSpPr>
        <p:spPr>
          <a:xfrm>
            <a:off x="4840580" y="5336946"/>
            <a:ext cx="973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Calloused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6C5D22-E202-BAC1-706B-3CA95D63EA97}"/>
              </a:ext>
            </a:extLst>
          </p:cNvPr>
          <p:cNvSpPr txBox="1"/>
          <p:nvPr/>
        </p:nvSpPr>
        <p:spPr>
          <a:xfrm>
            <a:off x="2452426" y="2814775"/>
            <a:ext cx="9242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Sluggish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09C1B13-3F39-F128-AC93-BFCC8D5E0F92}"/>
              </a:ext>
            </a:extLst>
          </p:cNvPr>
          <p:cNvSpPr txBox="1"/>
          <p:nvPr/>
        </p:nvSpPr>
        <p:spPr>
          <a:xfrm>
            <a:off x="1937145" y="2270950"/>
            <a:ext cx="1047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Receptive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CF450B-F8EF-CB0B-FF25-5C745ACB1493}"/>
              </a:ext>
            </a:extLst>
          </p:cNvPr>
          <p:cNvSpPr txBox="1"/>
          <p:nvPr/>
        </p:nvSpPr>
        <p:spPr>
          <a:xfrm>
            <a:off x="4607625" y="505726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Atrophied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3B7BB85-6636-9719-7620-0115123BB96D}"/>
              </a:ext>
            </a:extLst>
          </p:cNvPr>
          <p:cNvSpPr txBox="1"/>
          <p:nvPr/>
        </p:nvSpPr>
        <p:spPr>
          <a:xfrm>
            <a:off x="3889047" y="4178875"/>
            <a:ext cx="963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Hardened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BA5689D-A334-6346-E4DB-27D88E1C3399}"/>
              </a:ext>
            </a:extLst>
          </p:cNvPr>
          <p:cNvSpPr txBox="1"/>
          <p:nvPr/>
        </p:nvSpPr>
        <p:spPr>
          <a:xfrm>
            <a:off x="3574698" y="3925108"/>
            <a:ext cx="908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Inflexible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7E27B9-6CE7-B7D8-8482-292D50086E0D}"/>
              </a:ext>
            </a:extLst>
          </p:cNvPr>
          <p:cNvSpPr txBox="1"/>
          <p:nvPr/>
        </p:nvSpPr>
        <p:spPr>
          <a:xfrm>
            <a:off x="2755945" y="3079103"/>
            <a:ext cx="9511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Resistant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E94C524-3503-78D0-1D69-6993B819DC7B}"/>
              </a:ext>
            </a:extLst>
          </p:cNvPr>
          <p:cNvSpPr txBox="1"/>
          <p:nvPr/>
        </p:nvSpPr>
        <p:spPr>
          <a:xfrm>
            <a:off x="6074888" y="6449029"/>
            <a:ext cx="9291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Fossilized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855C55-1627-E8C8-AD3A-06B339920087}"/>
              </a:ext>
            </a:extLst>
          </p:cNvPr>
          <p:cNvSpPr txBox="1"/>
          <p:nvPr/>
        </p:nvSpPr>
        <p:spPr>
          <a:xfrm>
            <a:off x="5455926" y="5848438"/>
            <a:ext cx="9284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Calcified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183C57-543C-9D3F-71F8-CF0221B562CA}"/>
              </a:ext>
            </a:extLst>
          </p:cNvPr>
          <p:cNvSpPr txBox="1"/>
          <p:nvPr/>
        </p:nvSpPr>
        <p:spPr>
          <a:xfrm>
            <a:off x="-7287" y="225765"/>
            <a:ext cx="1168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Conscience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9DA75F6-5FEF-2598-9DC6-0FF345F20F58}"/>
              </a:ext>
            </a:extLst>
          </p:cNvPr>
          <p:cNvSpPr txBox="1"/>
          <p:nvPr/>
        </p:nvSpPr>
        <p:spPr>
          <a:xfrm>
            <a:off x="1450163" y="240401"/>
            <a:ext cx="7343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Ego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98634DB-6A35-7CC7-B20D-AEBE21463CB8}"/>
              </a:ext>
            </a:extLst>
          </p:cNvPr>
          <p:cNvSpPr txBox="1"/>
          <p:nvPr/>
        </p:nvSpPr>
        <p:spPr>
          <a:xfrm>
            <a:off x="4025913" y="221604"/>
            <a:ext cx="11631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Intentions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D944F1A-D173-416F-8E86-DCAFFCF8A9C0}"/>
              </a:ext>
            </a:extLst>
          </p:cNvPr>
          <p:cNvSpPr txBox="1"/>
          <p:nvPr/>
        </p:nvSpPr>
        <p:spPr>
          <a:xfrm>
            <a:off x="-134987" y="2118621"/>
            <a:ext cx="11791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Relationships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6FFAEA0-9C3D-C7E2-F262-02673859AB6E}"/>
              </a:ext>
            </a:extLst>
          </p:cNvPr>
          <p:cNvSpPr txBox="1"/>
          <p:nvPr/>
        </p:nvSpPr>
        <p:spPr>
          <a:xfrm>
            <a:off x="2559571" y="235823"/>
            <a:ext cx="11386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Empathy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E98C3B3-BA66-99B0-C80F-E368B6666303}"/>
              </a:ext>
            </a:extLst>
          </p:cNvPr>
          <p:cNvSpPr txBox="1"/>
          <p:nvPr/>
        </p:nvSpPr>
        <p:spPr>
          <a:xfrm>
            <a:off x="2003092" y="980261"/>
            <a:ext cx="8584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Humility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4E5DAB6-0C19-8863-1B90-DDCC8149091D}"/>
              </a:ext>
            </a:extLst>
          </p:cNvPr>
          <p:cNvSpPr txBox="1"/>
          <p:nvPr/>
        </p:nvSpPr>
        <p:spPr>
          <a:xfrm>
            <a:off x="4678324" y="3920484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Self-Absorbed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F1C72FC-127E-2DE1-DCA0-3A693BD9DFEC}"/>
              </a:ext>
            </a:extLst>
          </p:cNvPr>
          <p:cNvSpPr txBox="1"/>
          <p:nvPr/>
        </p:nvSpPr>
        <p:spPr>
          <a:xfrm>
            <a:off x="6153262" y="5493351"/>
            <a:ext cx="14408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Self-Aggrandizing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1AD514C-68A2-18B3-92BF-E6DE18E3B20C}"/>
              </a:ext>
            </a:extLst>
          </p:cNvPr>
          <p:cNvSpPr txBox="1"/>
          <p:nvPr/>
        </p:nvSpPr>
        <p:spPr>
          <a:xfrm>
            <a:off x="3971514" y="2919255"/>
            <a:ext cx="70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Selfish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2C1682A-BD4C-4DF2-08F1-953F505F445E}"/>
              </a:ext>
            </a:extLst>
          </p:cNvPr>
          <p:cNvSpPr txBox="1"/>
          <p:nvPr/>
        </p:nvSpPr>
        <p:spPr>
          <a:xfrm>
            <a:off x="4168895" y="3313683"/>
            <a:ext cx="13094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Self-Centered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D2FCE11-C85D-EBFB-4FA3-F575B6B7FF72}"/>
              </a:ext>
            </a:extLst>
          </p:cNvPr>
          <p:cNvSpPr txBox="1"/>
          <p:nvPr/>
        </p:nvSpPr>
        <p:spPr>
          <a:xfrm>
            <a:off x="5788843" y="4987034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Self-Entitled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5AE6A43-8A5F-5B7F-8DAE-7C553D41973C}"/>
              </a:ext>
            </a:extLst>
          </p:cNvPr>
          <p:cNvSpPr txBox="1"/>
          <p:nvPr/>
        </p:nvSpPr>
        <p:spPr>
          <a:xfrm>
            <a:off x="1840046" y="3437834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Narcissist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6F31857-AE3C-FA7C-AA86-E9EC61CCDF20}"/>
              </a:ext>
            </a:extLst>
          </p:cNvPr>
          <p:cNvSpPr txBox="1"/>
          <p:nvPr/>
        </p:nvSpPr>
        <p:spPr>
          <a:xfrm>
            <a:off x="2476844" y="403248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Sociopath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1B17F3A-1750-ED4C-7D8C-E56465962167}"/>
              </a:ext>
            </a:extLst>
          </p:cNvPr>
          <p:cNvSpPr txBox="1"/>
          <p:nvPr/>
        </p:nvSpPr>
        <p:spPr>
          <a:xfrm>
            <a:off x="-250256" y="1211020"/>
            <a:ext cx="1168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Psych Diagnosis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CAED3FE-4879-D5B2-2D94-8C7B2DBD7170}"/>
              </a:ext>
            </a:extLst>
          </p:cNvPr>
          <p:cNvSpPr txBox="1"/>
          <p:nvPr/>
        </p:nvSpPr>
        <p:spPr>
          <a:xfrm>
            <a:off x="3601454" y="5216663"/>
            <a:ext cx="10756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Psychopath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D5CE542-3C99-DF9B-72F3-26649D1337F1}"/>
              </a:ext>
            </a:extLst>
          </p:cNvPr>
          <p:cNvSpPr txBox="1"/>
          <p:nvPr/>
        </p:nvSpPr>
        <p:spPr>
          <a:xfrm>
            <a:off x="6485512" y="72134"/>
            <a:ext cx="1237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Approach to Boundaries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26F87A2-00E6-4CB9-56FF-BE67DA45AE69}"/>
              </a:ext>
            </a:extLst>
          </p:cNvPr>
          <p:cNvSpPr txBox="1"/>
          <p:nvPr/>
        </p:nvSpPr>
        <p:spPr>
          <a:xfrm>
            <a:off x="1438673" y="3957068"/>
            <a:ext cx="10037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Toxic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3DF3F4D-3D04-DDA2-3086-654EA6E76CB0}"/>
              </a:ext>
            </a:extLst>
          </p:cNvPr>
          <p:cNvSpPr txBox="1"/>
          <p:nvPr/>
        </p:nvSpPr>
        <p:spPr>
          <a:xfrm>
            <a:off x="347223" y="3237830"/>
            <a:ext cx="1219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Unreasonable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65D5D0D-3116-D1CC-3EAA-30610B8EA6E4}"/>
              </a:ext>
            </a:extLst>
          </p:cNvPr>
          <p:cNvSpPr txBox="1"/>
          <p:nvPr/>
        </p:nvSpPr>
        <p:spPr>
          <a:xfrm>
            <a:off x="-118462" y="2337554"/>
            <a:ext cx="1146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Reasonable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351C39D-2CAA-C591-90BF-C9F6814623D9}"/>
              </a:ext>
            </a:extLst>
          </p:cNvPr>
          <p:cNvCxnSpPr>
            <a:cxnSpLocks/>
          </p:cNvCxnSpPr>
          <p:nvPr/>
        </p:nvCxnSpPr>
        <p:spPr>
          <a:xfrm>
            <a:off x="33291" y="632387"/>
            <a:ext cx="6010746" cy="61765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A597B49A-753B-4A13-C8F4-7C28BF49EB48}"/>
              </a:ext>
            </a:extLst>
          </p:cNvPr>
          <p:cNvCxnSpPr>
            <a:cxnSpLocks/>
          </p:cNvCxnSpPr>
          <p:nvPr/>
        </p:nvCxnSpPr>
        <p:spPr>
          <a:xfrm>
            <a:off x="699765" y="8139"/>
            <a:ext cx="6670552" cy="67984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A040BC5-6D7D-35C7-E081-809120299B91}"/>
              </a:ext>
            </a:extLst>
          </p:cNvPr>
          <p:cNvCxnSpPr>
            <a:cxnSpLocks/>
          </p:cNvCxnSpPr>
          <p:nvPr/>
        </p:nvCxnSpPr>
        <p:spPr>
          <a:xfrm>
            <a:off x="2084609" y="10546"/>
            <a:ext cx="6559149" cy="682895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F90809A3-5EA4-73DD-959A-EBA1FFD27E67}"/>
              </a:ext>
            </a:extLst>
          </p:cNvPr>
          <p:cNvCxnSpPr>
            <a:cxnSpLocks/>
          </p:cNvCxnSpPr>
          <p:nvPr/>
        </p:nvCxnSpPr>
        <p:spPr>
          <a:xfrm>
            <a:off x="4866144" y="8139"/>
            <a:ext cx="6626091" cy="677663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C28C0D77-8DD5-4D84-24A2-DC79320D1E0A}"/>
              </a:ext>
            </a:extLst>
          </p:cNvPr>
          <p:cNvCxnSpPr>
            <a:cxnSpLocks/>
          </p:cNvCxnSpPr>
          <p:nvPr/>
        </p:nvCxnSpPr>
        <p:spPr>
          <a:xfrm>
            <a:off x="6055853" y="33486"/>
            <a:ext cx="6054302" cy="601001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CE892083-502B-F6F5-E629-C4A6B7452F4F}"/>
              </a:ext>
            </a:extLst>
          </p:cNvPr>
          <p:cNvCxnSpPr>
            <a:cxnSpLocks/>
          </p:cNvCxnSpPr>
          <p:nvPr/>
        </p:nvCxnSpPr>
        <p:spPr>
          <a:xfrm>
            <a:off x="3324565" y="0"/>
            <a:ext cx="6675837" cy="680074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001968E-1605-1CEE-9552-05AEAA295FD3}"/>
              </a:ext>
            </a:extLst>
          </p:cNvPr>
          <p:cNvCxnSpPr>
            <a:cxnSpLocks/>
          </p:cNvCxnSpPr>
          <p:nvPr/>
        </p:nvCxnSpPr>
        <p:spPr>
          <a:xfrm flipV="1">
            <a:off x="58994" y="566481"/>
            <a:ext cx="12142838" cy="8142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5B9BFC0-BA6D-3DD2-8190-0995FA90DD8E}"/>
              </a:ext>
            </a:extLst>
          </p:cNvPr>
          <p:cNvCxnSpPr>
            <a:cxnSpLocks/>
          </p:cNvCxnSpPr>
          <p:nvPr/>
        </p:nvCxnSpPr>
        <p:spPr>
          <a:xfrm>
            <a:off x="911" y="1748297"/>
            <a:ext cx="4855469" cy="505244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F82F9444-1E5E-B6CD-4FF6-74519DDDFADD}"/>
              </a:ext>
            </a:extLst>
          </p:cNvPr>
          <p:cNvSpPr txBox="1"/>
          <p:nvPr/>
        </p:nvSpPr>
        <p:spPr>
          <a:xfrm>
            <a:off x="2638842" y="1596598"/>
            <a:ext cx="976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Self Correcting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6758ADC4-A909-46BA-CFF8-CBC9D2C3A426}"/>
              </a:ext>
            </a:extLst>
          </p:cNvPr>
          <p:cNvSpPr txBox="1"/>
          <p:nvPr/>
        </p:nvSpPr>
        <p:spPr>
          <a:xfrm>
            <a:off x="2866099" y="596550"/>
            <a:ext cx="1389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Deep</a:t>
            </a:r>
          </a:p>
          <a:p>
            <a:pPr algn="ctr"/>
            <a:r>
              <a:rPr lang="en-US" sz="1200" b="1" dirty="0"/>
              <a:t>Transformational Empathy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57006217-1CE3-0588-4C7C-C84B7BD637DB}"/>
              </a:ext>
            </a:extLst>
          </p:cNvPr>
          <p:cNvSpPr txBox="1"/>
          <p:nvPr/>
        </p:nvSpPr>
        <p:spPr>
          <a:xfrm>
            <a:off x="8584007" y="6413872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Absence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E194A0D3-D6F0-63C2-1CEB-54F3DD79727D}"/>
              </a:ext>
            </a:extLst>
          </p:cNvPr>
          <p:cNvCxnSpPr>
            <a:cxnSpLocks/>
          </p:cNvCxnSpPr>
          <p:nvPr/>
        </p:nvCxnSpPr>
        <p:spPr>
          <a:xfrm flipV="1">
            <a:off x="33291" y="2724153"/>
            <a:ext cx="12166729" cy="46803"/>
          </a:xfrm>
          <a:prstGeom prst="line">
            <a:avLst/>
          </a:prstGeom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306337B6-F955-2DE9-56FC-82F7A5D56A80}"/>
              </a:ext>
            </a:extLst>
          </p:cNvPr>
          <p:cNvCxnSpPr>
            <a:cxnSpLocks/>
          </p:cNvCxnSpPr>
          <p:nvPr/>
        </p:nvCxnSpPr>
        <p:spPr>
          <a:xfrm flipV="1">
            <a:off x="-2526" y="4768798"/>
            <a:ext cx="12183402" cy="306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A77E359A-D639-8FD4-5B2B-F07437C37865}"/>
              </a:ext>
            </a:extLst>
          </p:cNvPr>
          <p:cNvCxnSpPr>
            <a:cxnSpLocks/>
          </p:cNvCxnSpPr>
          <p:nvPr/>
        </p:nvCxnSpPr>
        <p:spPr>
          <a:xfrm flipV="1">
            <a:off x="19660" y="3719347"/>
            <a:ext cx="12161216" cy="47245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E7E4C957-2871-FD9B-CA83-CA8D80796758}"/>
              </a:ext>
            </a:extLst>
          </p:cNvPr>
          <p:cNvSpPr txBox="1"/>
          <p:nvPr/>
        </p:nvSpPr>
        <p:spPr>
          <a:xfrm>
            <a:off x="6649087" y="5919033"/>
            <a:ext cx="1300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Self-Righteous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1982CB4-3795-8246-865C-64B5CFC43987}"/>
              </a:ext>
            </a:extLst>
          </p:cNvPr>
          <p:cNvSpPr txBox="1"/>
          <p:nvPr/>
        </p:nvSpPr>
        <p:spPr>
          <a:xfrm>
            <a:off x="7116978" y="6426815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Self-Justifying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1225FDE1-E435-9820-A427-8647900289A3}"/>
              </a:ext>
            </a:extLst>
          </p:cNvPr>
          <p:cNvSpPr txBox="1"/>
          <p:nvPr/>
        </p:nvSpPr>
        <p:spPr>
          <a:xfrm>
            <a:off x="2775316" y="6225752"/>
            <a:ext cx="1622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Dangerous / </a:t>
            </a:r>
          </a:p>
          <a:p>
            <a:pPr algn="ctr"/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Life Threatening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AEFF121C-C85B-D1BA-68A1-C4428F074DBC}"/>
              </a:ext>
            </a:extLst>
          </p:cNvPr>
          <p:cNvSpPr txBox="1"/>
          <p:nvPr/>
        </p:nvSpPr>
        <p:spPr>
          <a:xfrm>
            <a:off x="8113195" y="592351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Minimal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B0347FF4-4544-BF3C-5DDA-46F61F99B117}"/>
              </a:ext>
            </a:extLst>
          </p:cNvPr>
          <p:cNvSpPr txBox="1"/>
          <p:nvPr/>
        </p:nvSpPr>
        <p:spPr>
          <a:xfrm>
            <a:off x="7603834" y="5470702"/>
            <a:ext cx="12632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Self-Interest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E7BC664C-DB02-748C-A27D-CA3E75ABD3BA}"/>
              </a:ext>
            </a:extLst>
          </p:cNvPr>
          <p:cNvSpPr txBox="1"/>
          <p:nvPr/>
        </p:nvSpPr>
        <p:spPr>
          <a:xfrm>
            <a:off x="7103313" y="4940625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Cognitive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F1A0EF72-1303-7CC2-2529-C4F342833999}"/>
              </a:ext>
            </a:extLst>
          </p:cNvPr>
          <p:cNvSpPr txBox="1"/>
          <p:nvPr/>
        </p:nvSpPr>
        <p:spPr>
          <a:xfrm>
            <a:off x="3994927" y="1575123"/>
            <a:ext cx="1003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Affect Empathy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60859253-3C64-805B-E0BC-D23AD78C13A6}"/>
              </a:ext>
            </a:extLst>
          </p:cNvPr>
          <p:cNvSpPr txBox="1"/>
          <p:nvPr/>
        </p:nvSpPr>
        <p:spPr>
          <a:xfrm>
            <a:off x="5498409" y="240401"/>
            <a:ext cx="7150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Goals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7F4EDCD7-0F9F-D090-50C4-35A5A347939D}"/>
              </a:ext>
            </a:extLst>
          </p:cNvPr>
          <p:cNvSpPr txBox="1"/>
          <p:nvPr/>
        </p:nvSpPr>
        <p:spPr>
          <a:xfrm>
            <a:off x="4323015" y="206794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Remorse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DA20EDE7-828D-7804-F3D5-18E4FC19ED4E}"/>
              </a:ext>
            </a:extLst>
          </p:cNvPr>
          <p:cNvSpPr txBox="1"/>
          <p:nvPr/>
        </p:nvSpPr>
        <p:spPr>
          <a:xfrm>
            <a:off x="4717906" y="240711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Regret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82144D2-1414-B04D-1C57-7D7D792C63BA}"/>
              </a:ext>
            </a:extLst>
          </p:cNvPr>
          <p:cNvSpPr txBox="1"/>
          <p:nvPr/>
        </p:nvSpPr>
        <p:spPr>
          <a:xfrm>
            <a:off x="476012" y="5303441"/>
            <a:ext cx="30986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>
                  <a:glow rad="127000">
                    <a:srgbClr val="FFFF00"/>
                  </a:glow>
                </a:effectLst>
              </a:rPr>
              <a:t>Forever changed</a:t>
            </a:r>
          </a:p>
          <a:p>
            <a:pPr algn="ctr"/>
            <a:r>
              <a:rPr lang="en-US" sz="2400" b="1" dirty="0">
                <a:effectLst>
                  <a:glow rad="127000">
                    <a:srgbClr val="FFFF00"/>
                  </a:glow>
                </a:effectLst>
              </a:rPr>
              <a:t>(Alchemy)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0965BF7-5CE0-8925-7F87-FF5CC77B58F6}"/>
              </a:ext>
            </a:extLst>
          </p:cNvPr>
          <p:cNvSpPr txBox="1"/>
          <p:nvPr/>
        </p:nvSpPr>
        <p:spPr>
          <a:xfrm>
            <a:off x="3511893" y="1275875"/>
            <a:ext cx="1083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Compassion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3EF0D04-E2CD-BB61-C183-E948983AAD3F}"/>
              </a:ext>
            </a:extLst>
          </p:cNvPr>
          <p:cNvSpPr txBox="1"/>
          <p:nvPr/>
        </p:nvSpPr>
        <p:spPr>
          <a:xfrm>
            <a:off x="438953" y="1731335"/>
            <a:ext cx="865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Healthy/Normal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59FF5CE-BE59-F2BC-919D-529DEAA1C8F2}"/>
              </a:ext>
            </a:extLst>
          </p:cNvPr>
          <p:cNvSpPr txBox="1"/>
          <p:nvPr/>
        </p:nvSpPr>
        <p:spPr>
          <a:xfrm>
            <a:off x="1269164" y="2768081"/>
            <a:ext cx="8657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Abnormal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FA3A0A9-5684-6BAF-8D91-76843001CD5D}"/>
              </a:ext>
            </a:extLst>
          </p:cNvPr>
          <p:cNvSpPr txBox="1"/>
          <p:nvPr/>
        </p:nvSpPr>
        <p:spPr>
          <a:xfrm>
            <a:off x="1529838" y="2990226"/>
            <a:ext cx="1040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Personality Disorders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312CB90-C828-2611-CF78-9246A2B06F13}"/>
              </a:ext>
            </a:extLst>
          </p:cNvPr>
          <p:cNvSpPr txBox="1"/>
          <p:nvPr/>
        </p:nvSpPr>
        <p:spPr>
          <a:xfrm>
            <a:off x="50422" y="4581505"/>
            <a:ext cx="12205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INVERSION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- PERMANENT  MORAL INVERSION of RIGHT/WRONG -  CONSCIENCE PERMANTLY &amp; GLADLY OVERRIDDEN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A3997E7-97B0-A866-C6C8-ABA43B2C0121}"/>
              </a:ext>
            </a:extLst>
          </p:cNvPr>
          <p:cNvSpPr txBox="1"/>
          <p:nvPr/>
        </p:nvSpPr>
        <p:spPr>
          <a:xfrm>
            <a:off x="33291" y="2567612"/>
            <a:ext cx="130442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DANGER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– </a:t>
            </a:r>
            <a:r>
              <a:rPr lang="en-US" sz="1500" b="1" dirty="0">
                <a:effectLst>
                  <a:glow rad="127000">
                    <a:srgbClr val="FFFF00"/>
                  </a:glow>
                </a:effectLst>
              </a:rPr>
              <a:t>COMFORTABLE &amp; ACCLIMATING to VIOLATION of CONSCIENCE – MORAL COMPROMISE – SUPPRESSION of TRUTH 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7FB11F3-AF4F-A60E-F744-191A29404CFD}"/>
              </a:ext>
            </a:extLst>
          </p:cNvPr>
          <p:cNvSpPr txBox="1"/>
          <p:nvPr/>
        </p:nvSpPr>
        <p:spPr>
          <a:xfrm>
            <a:off x="21622" y="3549944"/>
            <a:ext cx="10731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TWISTING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– ACTIVELY HARMONIZE with  MORALs of EVIL/SATAN  / NOT VALUES &amp; MORALS of GOD 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A290FC6-EF59-2B4D-9E67-0AB2FC17D383}"/>
              </a:ext>
            </a:extLst>
          </p:cNvPr>
          <p:cNvSpPr txBox="1"/>
          <p:nvPr/>
        </p:nvSpPr>
        <p:spPr>
          <a:xfrm>
            <a:off x="8183570" y="231291"/>
            <a:ext cx="2871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Stages of OBJECTIFICATON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0846FE6-6DF3-D068-18C7-C60FBE7FE01A}"/>
              </a:ext>
            </a:extLst>
          </p:cNvPr>
          <p:cNvSpPr txBox="1"/>
          <p:nvPr/>
        </p:nvSpPr>
        <p:spPr>
          <a:xfrm>
            <a:off x="456754" y="4237042"/>
            <a:ext cx="30831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</a:rPr>
              <a:t>Point of  NO RETURN </a:t>
            </a:r>
            <a:endParaRPr lang="en-US" sz="2400" dirty="0">
              <a:solidFill>
                <a:srgbClr val="FF000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70" name="Arrow: Down 69">
            <a:extLst>
              <a:ext uri="{FF2B5EF4-FFF2-40B4-BE49-F238E27FC236}">
                <a16:creationId xmlns:a16="http://schemas.microsoft.com/office/drawing/2014/main" id="{241E6E72-F3A8-10D9-8BDB-E259925EA0AA}"/>
              </a:ext>
            </a:extLst>
          </p:cNvPr>
          <p:cNvSpPr/>
          <p:nvPr/>
        </p:nvSpPr>
        <p:spPr>
          <a:xfrm>
            <a:off x="3399355" y="4347094"/>
            <a:ext cx="274300" cy="3040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effectLst>
                <a:glow rad="127000">
                  <a:srgbClr val="00B050"/>
                </a:glow>
              </a:effectLst>
              <a:highlight>
                <a:srgbClr val="00FF00"/>
              </a:highlight>
            </a:endParaRPr>
          </a:p>
        </p:txBody>
      </p:sp>
      <p:sp>
        <p:nvSpPr>
          <p:cNvPr id="99" name="Arrow: Down 98">
            <a:extLst>
              <a:ext uri="{FF2B5EF4-FFF2-40B4-BE49-F238E27FC236}">
                <a16:creationId xmlns:a16="http://schemas.microsoft.com/office/drawing/2014/main" id="{D9EC3524-5E08-C224-52FC-34E479CB3ABA}"/>
              </a:ext>
            </a:extLst>
          </p:cNvPr>
          <p:cNvSpPr/>
          <p:nvPr/>
        </p:nvSpPr>
        <p:spPr>
          <a:xfrm>
            <a:off x="257108" y="4340901"/>
            <a:ext cx="274300" cy="3040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effectLst>
                <a:glow rad="127000">
                  <a:srgbClr val="00B050"/>
                </a:glow>
              </a:effectLst>
              <a:highlight>
                <a:srgbClr val="00FF00"/>
              </a:highligh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3607A6D-4028-2B67-691E-2178CD286E36}"/>
              </a:ext>
            </a:extLst>
          </p:cNvPr>
          <p:cNvSpPr txBox="1"/>
          <p:nvPr/>
        </p:nvSpPr>
        <p:spPr>
          <a:xfrm>
            <a:off x="4384067" y="484425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rgbClr val="FFC000"/>
                  </a:glow>
                </a:effectLst>
              </a:rPr>
              <a:t>Reprobate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8019175-5E84-16CE-4EDD-137BCC00EED9}"/>
              </a:ext>
            </a:extLst>
          </p:cNvPr>
          <p:cNvSpPr txBox="1"/>
          <p:nvPr/>
        </p:nvSpPr>
        <p:spPr>
          <a:xfrm>
            <a:off x="4137917" y="4405559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rgbClr val="FFC000"/>
                  </a:glow>
                </a:effectLst>
              </a:rPr>
              <a:t>Apostate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0E34C28-0CEB-130D-FF3C-200AF54EC9D4}"/>
              </a:ext>
            </a:extLst>
          </p:cNvPr>
          <p:cNvSpPr txBox="1"/>
          <p:nvPr/>
        </p:nvSpPr>
        <p:spPr>
          <a:xfrm>
            <a:off x="4971310" y="4262343"/>
            <a:ext cx="1227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Self-Promoting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CB9B0FA-AF17-79E1-3420-D707B91E8D2C}"/>
              </a:ext>
            </a:extLst>
          </p:cNvPr>
          <p:cNvSpPr txBox="1"/>
          <p:nvPr/>
        </p:nvSpPr>
        <p:spPr>
          <a:xfrm>
            <a:off x="6200708" y="395472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Disregard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232689B-259D-54D2-F738-5677F979CB7B}"/>
              </a:ext>
            </a:extLst>
          </p:cNvPr>
          <p:cNvSpPr txBox="1"/>
          <p:nvPr/>
        </p:nvSpPr>
        <p:spPr>
          <a:xfrm>
            <a:off x="6558875" y="4292529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Disdain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87BEDCA-B290-9D12-65E2-3FC2252469EE}"/>
              </a:ext>
            </a:extLst>
          </p:cNvPr>
          <p:cNvSpPr txBox="1"/>
          <p:nvPr/>
        </p:nvSpPr>
        <p:spPr>
          <a:xfrm>
            <a:off x="5516979" y="3311474"/>
            <a:ext cx="1037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Indifference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D727AF3-42BB-1AE6-344C-854DED07576A}"/>
              </a:ext>
            </a:extLst>
          </p:cNvPr>
          <p:cNvSpPr txBox="1"/>
          <p:nvPr/>
        </p:nvSpPr>
        <p:spPr>
          <a:xfrm>
            <a:off x="5160499" y="2928224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Localized</a:t>
            </a:r>
          </a:p>
        </p:txBody>
      </p:sp>
    </p:spTree>
    <p:extLst>
      <p:ext uri="{BB962C8B-B14F-4D97-AF65-F5344CB8AC3E}">
        <p14:creationId xmlns:p14="http://schemas.microsoft.com/office/powerpoint/2010/main" val="2196853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1000">
              <a:srgbClr val="FF0000"/>
            </a:gs>
            <a:gs pos="3800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06A075-A987-5AC7-8417-E74F9F37CE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5701452F-6E01-B00E-4B6C-D3EA12757072}"/>
              </a:ext>
            </a:extLst>
          </p:cNvPr>
          <p:cNvCxnSpPr>
            <a:cxnSpLocks/>
          </p:cNvCxnSpPr>
          <p:nvPr/>
        </p:nvCxnSpPr>
        <p:spPr>
          <a:xfrm>
            <a:off x="7481180" y="88344"/>
            <a:ext cx="4800620" cy="48595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4EE5D13-4A5E-319C-B9CE-B4FB842E229B}"/>
              </a:ext>
            </a:extLst>
          </p:cNvPr>
          <p:cNvSpPr txBox="1"/>
          <p:nvPr/>
        </p:nvSpPr>
        <p:spPr>
          <a:xfrm>
            <a:off x="411086" y="631458"/>
            <a:ext cx="7533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Active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85EA81-99ED-16E0-60D9-F5F38F09AE05}"/>
              </a:ext>
            </a:extLst>
          </p:cNvPr>
          <p:cNvSpPr txBox="1"/>
          <p:nvPr/>
        </p:nvSpPr>
        <p:spPr>
          <a:xfrm>
            <a:off x="781545" y="1069621"/>
            <a:ext cx="7919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Tender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0C41FC-FE48-3E76-220D-4EF786AB8425}"/>
              </a:ext>
            </a:extLst>
          </p:cNvPr>
          <p:cNvSpPr txBox="1"/>
          <p:nvPr/>
        </p:nvSpPr>
        <p:spPr>
          <a:xfrm>
            <a:off x="1525021" y="1861906"/>
            <a:ext cx="10566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Responsive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B969C8-284C-CE28-868B-F138F232C1CA}"/>
              </a:ext>
            </a:extLst>
          </p:cNvPr>
          <p:cNvSpPr txBox="1"/>
          <p:nvPr/>
        </p:nvSpPr>
        <p:spPr>
          <a:xfrm>
            <a:off x="1165627" y="1462694"/>
            <a:ext cx="9144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Sensitive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729C95-D92E-DCD5-A921-57715D6184D1}"/>
              </a:ext>
            </a:extLst>
          </p:cNvPr>
          <p:cNvSpPr txBox="1"/>
          <p:nvPr/>
        </p:nvSpPr>
        <p:spPr>
          <a:xfrm>
            <a:off x="5120101" y="5612615"/>
            <a:ext cx="1061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Cauterized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93E8BD-FEF6-821F-E56A-18EA918E22B4}"/>
              </a:ext>
            </a:extLst>
          </p:cNvPr>
          <p:cNvSpPr txBox="1"/>
          <p:nvPr/>
        </p:nvSpPr>
        <p:spPr>
          <a:xfrm>
            <a:off x="3013759" y="3385605"/>
            <a:ext cx="11128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Desensitized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983638-D8EB-89E5-C4B9-DC53820D5557}"/>
              </a:ext>
            </a:extLst>
          </p:cNvPr>
          <p:cNvSpPr txBox="1"/>
          <p:nvPr/>
        </p:nvSpPr>
        <p:spPr>
          <a:xfrm>
            <a:off x="5773005" y="6115012"/>
            <a:ext cx="8554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Petrified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1A535B-9AA0-5A52-165C-47EE751E4A30}"/>
              </a:ext>
            </a:extLst>
          </p:cNvPr>
          <p:cNvSpPr txBox="1"/>
          <p:nvPr/>
        </p:nvSpPr>
        <p:spPr>
          <a:xfrm>
            <a:off x="4840580" y="5336946"/>
            <a:ext cx="973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Calloused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F338C4-3AAC-AE86-1589-2E0508C5F141}"/>
              </a:ext>
            </a:extLst>
          </p:cNvPr>
          <p:cNvSpPr txBox="1"/>
          <p:nvPr/>
        </p:nvSpPr>
        <p:spPr>
          <a:xfrm>
            <a:off x="2452426" y="2814775"/>
            <a:ext cx="9242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Sluggish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A21AE59-8EF8-57EE-CD8A-91EB5FE0BE50}"/>
              </a:ext>
            </a:extLst>
          </p:cNvPr>
          <p:cNvSpPr txBox="1"/>
          <p:nvPr/>
        </p:nvSpPr>
        <p:spPr>
          <a:xfrm>
            <a:off x="1937145" y="2270950"/>
            <a:ext cx="1047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Receptive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48C2AA-E987-95B1-EAE9-104411122A9F}"/>
              </a:ext>
            </a:extLst>
          </p:cNvPr>
          <p:cNvSpPr txBox="1"/>
          <p:nvPr/>
        </p:nvSpPr>
        <p:spPr>
          <a:xfrm>
            <a:off x="4607625" y="505726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Atrophied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C6E4297-E54A-3E11-DBF1-E4D40402FD30}"/>
              </a:ext>
            </a:extLst>
          </p:cNvPr>
          <p:cNvSpPr txBox="1"/>
          <p:nvPr/>
        </p:nvSpPr>
        <p:spPr>
          <a:xfrm>
            <a:off x="3889047" y="4178875"/>
            <a:ext cx="963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Hardened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80D76C-10E8-8189-0E29-9969FFC90887}"/>
              </a:ext>
            </a:extLst>
          </p:cNvPr>
          <p:cNvSpPr txBox="1"/>
          <p:nvPr/>
        </p:nvSpPr>
        <p:spPr>
          <a:xfrm>
            <a:off x="3574698" y="3925108"/>
            <a:ext cx="908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Inflexible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0AC2A03-71C3-A61C-75BC-C28F063167F6}"/>
              </a:ext>
            </a:extLst>
          </p:cNvPr>
          <p:cNvSpPr txBox="1"/>
          <p:nvPr/>
        </p:nvSpPr>
        <p:spPr>
          <a:xfrm>
            <a:off x="2755945" y="3079103"/>
            <a:ext cx="9511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Resistant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E1B8939-0D5E-4501-C98E-AD351F04F435}"/>
              </a:ext>
            </a:extLst>
          </p:cNvPr>
          <p:cNvSpPr txBox="1"/>
          <p:nvPr/>
        </p:nvSpPr>
        <p:spPr>
          <a:xfrm>
            <a:off x="6074888" y="6449029"/>
            <a:ext cx="9291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Fossilized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2A37C26-8852-B8FD-A3DE-B308BEF6CF6C}"/>
              </a:ext>
            </a:extLst>
          </p:cNvPr>
          <p:cNvSpPr txBox="1"/>
          <p:nvPr/>
        </p:nvSpPr>
        <p:spPr>
          <a:xfrm>
            <a:off x="5455926" y="5848438"/>
            <a:ext cx="9284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Calcified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F615BA0-A2DF-B54A-7C7D-FC687A5412E0}"/>
              </a:ext>
            </a:extLst>
          </p:cNvPr>
          <p:cNvSpPr txBox="1"/>
          <p:nvPr/>
        </p:nvSpPr>
        <p:spPr>
          <a:xfrm>
            <a:off x="-7287" y="225765"/>
            <a:ext cx="1168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Conscience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FE42C65-DD9C-BD6D-EC3C-CF60B5B7CC1E}"/>
              </a:ext>
            </a:extLst>
          </p:cNvPr>
          <p:cNvSpPr txBox="1"/>
          <p:nvPr/>
        </p:nvSpPr>
        <p:spPr>
          <a:xfrm>
            <a:off x="1450163" y="240401"/>
            <a:ext cx="7343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Ego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416DF23-0BC2-569F-9AA1-504ECEF6E80F}"/>
              </a:ext>
            </a:extLst>
          </p:cNvPr>
          <p:cNvSpPr txBox="1"/>
          <p:nvPr/>
        </p:nvSpPr>
        <p:spPr>
          <a:xfrm>
            <a:off x="4025913" y="221604"/>
            <a:ext cx="11631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Intentions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F76BE55-6AAA-C00E-D0BA-283E482828BA}"/>
              </a:ext>
            </a:extLst>
          </p:cNvPr>
          <p:cNvSpPr txBox="1"/>
          <p:nvPr/>
        </p:nvSpPr>
        <p:spPr>
          <a:xfrm>
            <a:off x="-134987" y="2118621"/>
            <a:ext cx="11791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Relationships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4D688E-27EC-29A2-BA3A-737947EC667F}"/>
              </a:ext>
            </a:extLst>
          </p:cNvPr>
          <p:cNvSpPr txBox="1"/>
          <p:nvPr/>
        </p:nvSpPr>
        <p:spPr>
          <a:xfrm>
            <a:off x="2559571" y="235823"/>
            <a:ext cx="11386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Empathy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EFED883-5135-D639-BD18-B97011E3F789}"/>
              </a:ext>
            </a:extLst>
          </p:cNvPr>
          <p:cNvSpPr txBox="1"/>
          <p:nvPr/>
        </p:nvSpPr>
        <p:spPr>
          <a:xfrm>
            <a:off x="2003092" y="980261"/>
            <a:ext cx="8584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Humility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82A799F-34BE-105F-6F00-99AAAD5B644C}"/>
              </a:ext>
            </a:extLst>
          </p:cNvPr>
          <p:cNvSpPr txBox="1"/>
          <p:nvPr/>
        </p:nvSpPr>
        <p:spPr>
          <a:xfrm>
            <a:off x="4678324" y="3920484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Self-Absorbed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FC740A6-6400-BAE8-651B-8D9D2E4B75AE}"/>
              </a:ext>
            </a:extLst>
          </p:cNvPr>
          <p:cNvSpPr txBox="1"/>
          <p:nvPr/>
        </p:nvSpPr>
        <p:spPr>
          <a:xfrm>
            <a:off x="6153262" y="5493351"/>
            <a:ext cx="14408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Self-Aggrandizing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5D04E3F-D048-4F81-B52E-C6FF20DC2A89}"/>
              </a:ext>
            </a:extLst>
          </p:cNvPr>
          <p:cNvSpPr txBox="1"/>
          <p:nvPr/>
        </p:nvSpPr>
        <p:spPr>
          <a:xfrm>
            <a:off x="3971514" y="2919255"/>
            <a:ext cx="70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Selfish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7853CA7-E021-F12D-8D08-822959A00681}"/>
              </a:ext>
            </a:extLst>
          </p:cNvPr>
          <p:cNvSpPr txBox="1"/>
          <p:nvPr/>
        </p:nvSpPr>
        <p:spPr>
          <a:xfrm>
            <a:off x="4168895" y="3313683"/>
            <a:ext cx="13094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Self-Centered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6B9DD31-74E3-918A-9276-9D728BEBC2A9}"/>
              </a:ext>
            </a:extLst>
          </p:cNvPr>
          <p:cNvSpPr txBox="1"/>
          <p:nvPr/>
        </p:nvSpPr>
        <p:spPr>
          <a:xfrm>
            <a:off x="5788843" y="4987034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Self-Entitled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E85D41C-CDFD-7AE1-885B-DBC15D090D03}"/>
              </a:ext>
            </a:extLst>
          </p:cNvPr>
          <p:cNvSpPr txBox="1"/>
          <p:nvPr/>
        </p:nvSpPr>
        <p:spPr>
          <a:xfrm>
            <a:off x="1840046" y="3437834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Narcissist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B0CE11B-0380-900B-1C65-405D5EBB6D98}"/>
              </a:ext>
            </a:extLst>
          </p:cNvPr>
          <p:cNvSpPr txBox="1"/>
          <p:nvPr/>
        </p:nvSpPr>
        <p:spPr>
          <a:xfrm>
            <a:off x="2476844" y="403248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Sociopath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52ED714-4528-99BF-5E1D-7CF19566CCCE}"/>
              </a:ext>
            </a:extLst>
          </p:cNvPr>
          <p:cNvSpPr txBox="1"/>
          <p:nvPr/>
        </p:nvSpPr>
        <p:spPr>
          <a:xfrm>
            <a:off x="-250256" y="1211020"/>
            <a:ext cx="1168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Psych Diagnosis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6F411B9-F844-C360-6CF3-3DF45BD8C84D}"/>
              </a:ext>
            </a:extLst>
          </p:cNvPr>
          <p:cNvSpPr txBox="1"/>
          <p:nvPr/>
        </p:nvSpPr>
        <p:spPr>
          <a:xfrm>
            <a:off x="3601454" y="5216663"/>
            <a:ext cx="10756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Psychopath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FB634AC-2C6E-D11F-C73B-327FB29B106D}"/>
              </a:ext>
            </a:extLst>
          </p:cNvPr>
          <p:cNvSpPr txBox="1"/>
          <p:nvPr/>
        </p:nvSpPr>
        <p:spPr>
          <a:xfrm>
            <a:off x="6485512" y="72134"/>
            <a:ext cx="1237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Approach to Boundaries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E0F23A8-0319-76A7-08DE-0CC3686D3236}"/>
              </a:ext>
            </a:extLst>
          </p:cNvPr>
          <p:cNvSpPr txBox="1"/>
          <p:nvPr/>
        </p:nvSpPr>
        <p:spPr>
          <a:xfrm>
            <a:off x="9943247" y="6208970"/>
            <a:ext cx="10775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Craves &amp; </a:t>
            </a:r>
          </a:p>
          <a:p>
            <a:r>
              <a:rPr lang="en-US" sz="1200" b="1" dirty="0"/>
              <a:t>Seeks Evil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752248C-A86D-E428-C4F1-360ECAB3E793}"/>
              </a:ext>
            </a:extLst>
          </p:cNvPr>
          <p:cNvSpPr txBox="1"/>
          <p:nvPr/>
        </p:nvSpPr>
        <p:spPr>
          <a:xfrm>
            <a:off x="1438673" y="3957068"/>
            <a:ext cx="10037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Toxic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83420DA-D5D4-2789-B655-CE931D06424E}"/>
              </a:ext>
            </a:extLst>
          </p:cNvPr>
          <p:cNvSpPr txBox="1"/>
          <p:nvPr/>
        </p:nvSpPr>
        <p:spPr>
          <a:xfrm>
            <a:off x="347223" y="3237830"/>
            <a:ext cx="1219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Unreasonable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7B26516-A48A-66FF-420B-0C2F05628C1E}"/>
              </a:ext>
            </a:extLst>
          </p:cNvPr>
          <p:cNvSpPr txBox="1"/>
          <p:nvPr/>
        </p:nvSpPr>
        <p:spPr>
          <a:xfrm>
            <a:off x="-118462" y="2337554"/>
            <a:ext cx="1146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Reasonable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706BA14-B7CC-18EA-4759-B41C599814EC}"/>
              </a:ext>
            </a:extLst>
          </p:cNvPr>
          <p:cNvCxnSpPr>
            <a:cxnSpLocks/>
          </p:cNvCxnSpPr>
          <p:nvPr/>
        </p:nvCxnSpPr>
        <p:spPr>
          <a:xfrm>
            <a:off x="33291" y="632387"/>
            <a:ext cx="6010746" cy="61765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4AB0711-AACB-85D5-BD17-D0F39806ADAA}"/>
              </a:ext>
            </a:extLst>
          </p:cNvPr>
          <p:cNvCxnSpPr>
            <a:cxnSpLocks/>
          </p:cNvCxnSpPr>
          <p:nvPr/>
        </p:nvCxnSpPr>
        <p:spPr>
          <a:xfrm>
            <a:off x="699765" y="8139"/>
            <a:ext cx="6670552" cy="67984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E1A55E6-4798-42DE-1420-01FA136A05EE}"/>
              </a:ext>
            </a:extLst>
          </p:cNvPr>
          <p:cNvCxnSpPr>
            <a:cxnSpLocks/>
          </p:cNvCxnSpPr>
          <p:nvPr/>
        </p:nvCxnSpPr>
        <p:spPr>
          <a:xfrm>
            <a:off x="2084609" y="10546"/>
            <a:ext cx="6559149" cy="682895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97D3821-B60F-9C60-0A04-1A008C679E25}"/>
              </a:ext>
            </a:extLst>
          </p:cNvPr>
          <p:cNvCxnSpPr>
            <a:cxnSpLocks/>
          </p:cNvCxnSpPr>
          <p:nvPr/>
        </p:nvCxnSpPr>
        <p:spPr>
          <a:xfrm>
            <a:off x="4866144" y="8139"/>
            <a:ext cx="6626091" cy="677663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9CB89E0-B1BD-B70D-7FBC-64922F297CB0}"/>
              </a:ext>
            </a:extLst>
          </p:cNvPr>
          <p:cNvCxnSpPr>
            <a:cxnSpLocks/>
          </p:cNvCxnSpPr>
          <p:nvPr/>
        </p:nvCxnSpPr>
        <p:spPr>
          <a:xfrm>
            <a:off x="6055853" y="33486"/>
            <a:ext cx="6054302" cy="601001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03D917F-C017-4DE7-D889-608383E8EC82}"/>
              </a:ext>
            </a:extLst>
          </p:cNvPr>
          <p:cNvCxnSpPr>
            <a:cxnSpLocks/>
          </p:cNvCxnSpPr>
          <p:nvPr/>
        </p:nvCxnSpPr>
        <p:spPr>
          <a:xfrm>
            <a:off x="3324565" y="0"/>
            <a:ext cx="6675837" cy="680074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E6FA9C9E-D6E9-F408-634F-CADED85381AC}"/>
              </a:ext>
            </a:extLst>
          </p:cNvPr>
          <p:cNvCxnSpPr>
            <a:cxnSpLocks/>
          </p:cNvCxnSpPr>
          <p:nvPr/>
        </p:nvCxnSpPr>
        <p:spPr>
          <a:xfrm flipV="1">
            <a:off x="58994" y="566481"/>
            <a:ext cx="12142838" cy="8142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B4E8948-1F25-5F35-52FA-64C0D048564E}"/>
              </a:ext>
            </a:extLst>
          </p:cNvPr>
          <p:cNvCxnSpPr>
            <a:cxnSpLocks/>
          </p:cNvCxnSpPr>
          <p:nvPr/>
        </p:nvCxnSpPr>
        <p:spPr>
          <a:xfrm>
            <a:off x="911" y="1748297"/>
            <a:ext cx="4855469" cy="505244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1B2BAC11-D0DF-1CFE-DADB-3F2498291077}"/>
              </a:ext>
            </a:extLst>
          </p:cNvPr>
          <p:cNvSpPr txBox="1"/>
          <p:nvPr/>
        </p:nvSpPr>
        <p:spPr>
          <a:xfrm>
            <a:off x="2638842" y="1596598"/>
            <a:ext cx="976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Self Correcting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48E01D4-3382-DAD5-20C6-A3FCA268DA54}"/>
              </a:ext>
            </a:extLst>
          </p:cNvPr>
          <p:cNvSpPr txBox="1"/>
          <p:nvPr/>
        </p:nvSpPr>
        <p:spPr>
          <a:xfrm>
            <a:off x="2866099" y="596550"/>
            <a:ext cx="1389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Deep</a:t>
            </a:r>
          </a:p>
          <a:p>
            <a:pPr algn="ctr"/>
            <a:r>
              <a:rPr lang="en-US" sz="1200" b="1" dirty="0"/>
              <a:t>Transformational Empathy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D9F065E-1D8D-D6FF-0AA0-DCD438969DF2}"/>
              </a:ext>
            </a:extLst>
          </p:cNvPr>
          <p:cNvSpPr txBox="1"/>
          <p:nvPr/>
        </p:nvSpPr>
        <p:spPr>
          <a:xfrm>
            <a:off x="8584007" y="6413872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Absence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E4A822A-9098-5174-CEB7-2B578CCCBEDA}"/>
              </a:ext>
            </a:extLst>
          </p:cNvPr>
          <p:cNvSpPr txBox="1"/>
          <p:nvPr/>
        </p:nvSpPr>
        <p:spPr>
          <a:xfrm>
            <a:off x="9367625" y="5709474"/>
            <a:ext cx="1003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Vindictive &amp; Sadistic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AC7DBDE6-93AD-68F7-3DD7-AA015B26FB73}"/>
              </a:ext>
            </a:extLst>
          </p:cNvPr>
          <p:cNvCxnSpPr>
            <a:cxnSpLocks/>
          </p:cNvCxnSpPr>
          <p:nvPr/>
        </p:nvCxnSpPr>
        <p:spPr>
          <a:xfrm flipV="1">
            <a:off x="33291" y="2724153"/>
            <a:ext cx="12166729" cy="46803"/>
          </a:xfrm>
          <a:prstGeom prst="line">
            <a:avLst/>
          </a:prstGeom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EF78A9D1-9C24-4800-30CF-E2EE3CA37E9B}"/>
              </a:ext>
            </a:extLst>
          </p:cNvPr>
          <p:cNvCxnSpPr>
            <a:cxnSpLocks/>
          </p:cNvCxnSpPr>
          <p:nvPr/>
        </p:nvCxnSpPr>
        <p:spPr>
          <a:xfrm flipV="1">
            <a:off x="-2526" y="4768798"/>
            <a:ext cx="12183402" cy="306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A433DA4-3A37-AB60-A605-DAA3DBEE2A8A}"/>
              </a:ext>
            </a:extLst>
          </p:cNvPr>
          <p:cNvCxnSpPr>
            <a:cxnSpLocks/>
          </p:cNvCxnSpPr>
          <p:nvPr/>
        </p:nvCxnSpPr>
        <p:spPr>
          <a:xfrm flipV="1">
            <a:off x="19660" y="3719347"/>
            <a:ext cx="12161216" cy="47245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FD1FC459-AE87-8387-F035-A8C486DB8CC5}"/>
              </a:ext>
            </a:extLst>
          </p:cNvPr>
          <p:cNvSpPr txBox="1"/>
          <p:nvPr/>
        </p:nvSpPr>
        <p:spPr>
          <a:xfrm>
            <a:off x="6649087" y="5919033"/>
            <a:ext cx="1300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Self-Righteous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6892D8DD-692F-CBC6-C71F-996A70F8039B}"/>
              </a:ext>
            </a:extLst>
          </p:cNvPr>
          <p:cNvSpPr txBox="1"/>
          <p:nvPr/>
        </p:nvSpPr>
        <p:spPr>
          <a:xfrm>
            <a:off x="8849920" y="5210072"/>
            <a:ext cx="114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Malice &amp; Forethought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7C2293D-D13F-B83C-3014-DA40459992D9}"/>
              </a:ext>
            </a:extLst>
          </p:cNvPr>
          <p:cNvSpPr txBox="1"/>
          <p:nvPr/>
        </p:nvSpPr>
        <p:spPr>
          <a:xfrm>
            <a:off x="4653780" y="931243"/>
            <a:ext cx="8938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Unaware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FD813822-722E-00C2-C9C8-1E432A329073}"/>
              </a:ext>
            </a:extLst>
          </p:cNvPr>
          <p:cNvSpPr txBox="1"/>
          <p:nvPr/>
        </p:nvSpPr>
        <p:spPr>
          <a:xfrm>
            <a:off x="4892637" y="1381365"/>
            <a:ext cx="11428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Unintentional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8C64C4B0-0354-5116-2018-54F3B0EA5ACE}"/>
              </a:ext>
            </a:extLst>
          </p:cNvPr>
          <p:cNvSpPr txBox="1"/>
          <p:nvPr/>
        </p:nvSpPr>
        <p:spPr>
          <a:xfrm>
            <a:off x="5497482" y="1866797"/>
            <a:ext cx="10103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Distracted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8DA1276-C15B-E655-EDD8-0564D0B360DA}"/>
              </a:ext>
            </a:extLst>
          </p:cNvPr>
          <p:cNvSpPr txBox="1"/>
          <p:nvPr/>
        </p:nvSpPr>
        <p:spPr>
          <a:xfrm>
            <a:off x="5998751" y="2355052"/>
            <a:ext cx="1111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Preoccupied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51794DA-C08B-377F-BBFF-E870965D3827}"/>
              </a:ext>
            </a:extLst>
          </p:cNvPr>
          <p:cNvSpPr txBox="1"/>
          <p:nvPr/>
        </p:nvSpPr>
        <p:spPr>
          <a:xfrm>
            <a:off x="6444567" y="2867830"/>
            <a:ext cx="12323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Self-Absorbed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47D3C443-478E-44D8-DB1C-599C00878D11}"/>
              </a:ext>
            </a:extLst>
          </p:cNvPr>
          <p:cNvSpPr txBox="1"/>
          <p:nvPr/>
        </p:nvSpPr>
        <p:spPr>
          <a:xfrm>
            <a:off x="6906929" y="3308863"/>
            <a:ext cx="12323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Self-Indulgent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D35579C-9BB0-496C-0808-9BFBB3FD6FC8}"/>
              </a:ext>
            </a:extLst>
          </p:cNvPr>
          <p:cNvSpPr txBox="1"/>
          <p:nvPr/>
        </p:nvSpPr>
        <p:spPr>
          <a:xfrm>
            <a:off x="7116978" y="6426815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Self-Justifying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28B2840F-1EA0-8DDD-B1D7-056EFF1BB0DB}"/>
              </a:ext>
            </a:extLst>
          </p:cNvPr>
          <p:cNvSpPr txBox="1"/>
          <p:nvPr/>
        </p:nvSpPr>
        <p:spPr>
          <a:xfrm>
            <a:off x="8471950" y="4926196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Calculating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D98E8709-FB90-15DF-E47E-BC3FDC31135B}"/>
              </a:ext>
            </a:extLst>
          </p:cNvPr>
          <p:cNvSpPr txBox="1"/>
          <p:nvPr/>
        </p:nvSpPr>
        <p:spPr>
          <a:xfrm>
            <a:off x="2775316" y="6225752"/>
            <a:ext cx="1622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Dangerous / </a:t>
            </a:r>
          </a:p>
          <a:p>
            <a:pPr algn="ctr"/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Life Threatening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C924556E-FC7C-102E-A688-E19818EA1378}"/>
              </a:ext>
            </a:extLst>
          </p:cNvPr>
          <p:cNvSpPr txBox="1"/>
          <p:nvPr/>
        </p:nvSpPr>
        <p:spPr>
          <a:xfrm>
            <a:off x="8113195" y="592351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Minimal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351D1CBC-2CCB-628D-C6EC-56BE821144ED}"/>
              </a:ext>
            </a:extLst>
          </p:cNvPr>
          <p:cNvSpPr txBox="1"/>
          <p:nvPr/>
        </p:nvSpPr>
        <p:spPr>
          <a:xfrm>
            <a:off x="7603834" y="5470702"/>
            <a:ext cx="12632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Self-Interest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9F9C4881-30C1-7C9F-0363-76FD3C3070F0}"/>
              </a:ext>
            </a:extLst>
          </p:cNvPr>
          <p:cNvSpPr txBox="1"/>
          <p:nvPr/>
        </p:nvSpPr>
        <p:spPr>
          <a:xfrm>
            <a:off x="7103313" y="4940625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Cognitive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BAEE212A-44F0-CA4E-267C-CA1C1EAF6016}"/>
              </a:ext>
            </a:extLst>
          </p:cNvPr>
          <p:cNvSpPr txBox="1"/>
          <p:nvPr/>
        </p:nvSpPr>
        <p:spPr>
          <a:xfrm>
            <a:off x="3994927" y="1575123"/>
            <a:ext cx="1003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Affect Empathy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064A9E2F-BC2A-899A-942B-FCFC8F44C792}"/>
              </a:ext>
            </a:extLst>
          </p:cNvPr>
          <p:cNvSpPr txBox="1"/>
          <p:nvPr/>
        </p:nvSpPr>
        <p:spPr>
          <a:xfrm>
            <a:off x="5498409" y="240401"/>
            <a:ext cx="7150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Goals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E4DFEAB7-07AA-93A9-1358-5A06E3005BB0}"/>
              </a:ext>
            </a:extLst>
          </p:cNvPr>
          <p:cNvSpPr txBox="1"/>
          <p:nvPr/>
        </p:nvSpPr>
        <p:spPr>
          <a:xfrm>
            <a:off x="4323015" y="206794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Remorse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FAE5CE44-8F19-7363-F6C3-D2EE733CB5EF}"/>
              </a:ext>
            </a:extLst>
          </p:cNvPr>
          <p:cNvSpPr txBox="1"/>
          <p:nvPr/>
        </p:nvSpPr>
        <p:spPr>
          <a:xfrm>
            <a:off x="4717906" y="240711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Regret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7EA93DB-565F-D05A-7D54-30F27677916D}"/>
              </a:ext>
            </a:extLst>
          </p:cNvPr>
          <p:cNvSpPr txBox="1"/>
          <p:nvPr/>
        </p:nvSpPr>
        <p:spPr>
          <a:xfrm>
            <a:off x="476012" y="5303441"/>
            <a:ext cx="30986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>
                  <a:glow rad="127000">
                    <a:srgbClr val="FFFF00"/>
                  </a:glow>
                </a:effectLst>
              </a:rPr>
              <a:t>Forever changed</a:t>
            </a:r>
          </a:p>
          <a:p>
            <a:pPr algn="ctr"/>
            <a:r>
              <a:rPr lang="en-US" sz="2400" b="1" dirty="0">
                <a:effectLst>
                  <a:glow rad="127000">
                    <a:srgbClr val="FFFF00"/>
                  </a:glow>
                </a:effectLst>
              </a:rPr>
              <a:t>(Alchemy)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ADBB6A2-505B-2988-CBE4-A2605E85C50E}"/>
              </a:ext>
            </a:extLst>
          </p:cNvPr>
          <p:cNvSpPr txBox="1"/>
          <p:nvPr/>
        </p:nvSpPr>
        <p:spPr>
          <a:xfrm>
            <a:off x="3511893" y="1275875"/>
            <a:ext cx="1083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Compassion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4A98C82-D5CD-9E36-2AE1-295B46778F00}"/>
              </a:ext>
            </a:extLst>
          </p:cNvPr>
          <p:cNvSpPr txBox="1"/>
          <p:nvPr/>
        </p:nvSpPr>
        <p:spPr>
          <a:xfrm>
            <a:off x="438953" y="1731335"/>
            <a:ext cx="865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Healthy/Normal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3121FA2-C333-CE04-0561-C480DA89CA95}"/>
              </a:ext>
            </a:extLst>
          </p:cNvPr>
          <p:cNvSpPr txBox="1"/>
          <p:nvPr/>
        </p:nvSpPr>
        <p:spPr>
          <a:xfrm>
            <a:off x="1269164" y="2768081"/>
            <a:ext cx="8657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Abnormal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9876430-D44E-285D-C8A8-3965C2E0BBFD}"/>
              </a:ext>
            </a:extLst>
          </p:cNvPr>
          <p:cNvSpPr txBox="1"/>
          <p:nvPr/>
        </p:nvSpPr>
        <p:spPr>
          <a:xfrm>
            <a:off x="1529838" y="2990226"/>
            <a:ext cx="1040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Personality Disorders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14FB764-4DD3-049A-2EBA-785AE50CE53F}"/>
              </a:ext>
            </a:extLst>
          </p:cNvPr>
          <p:cNvSpPr txBox="1"/>
          <p:nvPr/>
        </p:nvSpPr>
        <p:spPr>
          <a:xfrm>
            <a:off x="25476" y="4532937"/>
            <a:ext cx="12205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INVERSION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- PERMANENT  MORAL INVERSION of RIGHT/WRONG -  CONSCIENCE PERMANTLY &amp; GLADLY OVERRIDDEN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01A5EF7-70D2-8769-4507-F87B0023E35C}"/>
              </a:ext>
            </a:extLst>
          </p:cNvPr>
          <p:cNvSpPr txBox="1"/>
          <p:nvPr/>
        </p:nvSpPr>
        <p:spPr>
          <a:xfrm>
            <a:off x="4492" y="2509229"/>
            <a:ext cx="130442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DANGER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– </a:t>
            </a:r>
            <a:r>
              <a:rPr lang="en-US" sz="1500" b="1" dirty="0">
                <a:effectLst>
                  <a:glow rad="127000">
                    <a:srgbClr val="FFFF00"/>
                  </a:glow>
                </a:effectLst>
              </a:rPr>
              <a:t>COMFORTABLE &amp; ACCLIMATING to VIOLATION of CONSCIENCE – MORAL COMPROMISE – SUPPRESSION of TRUTH 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4F48726-9B06-80DB-3F62-AFD568CD3955}"/>
              </a:ext>
            </a:extLst>
          </p:cNvPr>
          <p:cNvSpPr txBox="1"/>
          <p:nvPr/>
        </p:nvSpPr>
        <p:spPr>
          <a:xfrm>
            <a:off x="-7287" y="3539495"/>
            <a:ext cx="105671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TWISTING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– ACTIVELY HARMONIZE with  MORALs of EVIL/SATAN  / NOT VALUES &amp; MORALS of GOD 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47B77C4B-BA0A-70B6-9CED-5D1FE8162E1D}"/>
              </a:ext>
            </a:extLst>
          </p:cNvPr>
          <p:cNvSpPr txBox="1"/>
          <p:nvPr/>
        </p:nvSpPr>
        <p:spPr>
          <a:xfrm>
            <a:off x="8183570" y="231291"/>
            <a:ext cx="2871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Stages of OBJECTIFICATON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AF7EFE1-71E2-EABC-FD49-32518CCBF21E}"/>
              </a:ext>
            </a:extLst>
          </p:cNvPr>
          <p:cNvSpPr txBox="1"/>
          <p:nvPr/>
        </p:nvSpPr>
        <p:spPr>
          <a:xfrm>
            <a:off x="456754" y="4237042"/>
            <a:ext cx="30831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</a:rPr>
              <a:t>Point of  NO RETURN </a:t>
            </a:r>
            <a:endParaRPr lang="en-US" sz="2400" dirty="0">
              <a:solidFill>
                <a:srgbClr val="FF000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70" name="Arrow: Down 69">
            <a:extLst>
              <a:ext uri="{FF2B5EF4-FFF2-40B4-BE49-F238E27FC236}">
                <a16:creationId xmlns:a16="http://schemas.microsoft.com/office/drawing/2014/main" id="{98BC000C-9E9F-A07C-8CF0-E8F6B82B13F2}"/>
              </a:ext>
            </a:extLst>
          </p:cNvPr>
          <p:cNvSpPr/>
          <p:nvPr/>
        </p:nvSpPr>
        <p:spPr>
          <a:xfrm>
            <a:off x="3399355" y="4347094"/>
            <a:ext cx="274300" cy="3040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effectLst>
                <a:glow rad="127000">
                  <a:srgbClr val="00B050"/>
                </a:glow>
              </a:effectLst>
              <a:highlight>
                <a:srgbClr val="00FF00"/>
              </a:highlight>
            </a:endParaRPr>
          </a:p>
        </p:txBody>
      </p:sp>
      <p:sp>
        <p:nvSpPr>
          <p:cNvPr id="99" name="Arrow: Down 98">
            <a:extLst>
              <a:ext uri="{FF2B5EF4-FFF2-40B4-BE49-F238E27FC236}">
                <a16:creationId xmlns:a16="http://schemas.microsoft.com/office/drawing/2014/main" id="{8AAB271F-EFCF-E1FE-0643-B7E26DC2649F}"/>
              </a:ext>
            </a:extLst>
          </p:cNvPr>
          <p:cNvSpPr/>
          <p:nvPr/>
        </p:nvSpPr>
        <p:spPr>
          <a:xfrm>
            <a:off x="257108" y="4340901"/>
            <a:ext cx="274300" cy="3040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effectLst>
                <a:glow rad="127000">
                  <a:srgbClr val="00B050"/>
                </a:glow>
              </a:effectLst>
              <a:highlight>
                <a:srgbClr val="00FF00"/>
              </a:highligh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7D59F06-7326-08E2-39FA-6708B0350EEA}"/>
              </a:ext>
            </a:extLst>
          </p:cNvPr>
          <p:cNvSpPr txBox="1"/>
          <p:nvPr/>
        </p:nvSpPr>
        <p:spPr>
          <a:xfrm>
            <a:off x="4384067" y="484425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rgbClr val="FFC000"/>
                  </a:glow>
                </a:effectLst>
              </a:rPr>
              <a:t>Reprobate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16455C2-20E9-08F3-617A-59E7DF89A91F}"/>
              </a:ext>
            </a:extLst>
          </p:cNvPr>
          <p:cNvSpPr txBox="1"/>
          <p:nvPr/>
        </p:nvSpPr>
        <p:spPr>
          <a:xfrm>
            <a:off x="4137917" y="4405559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rgbClr val="FFC000"/>
                  </a:glow>
                </a:effectLst>
              </a:rPr>
              <a:t>Apostate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499F5FB-7D0C-7188-56E9-FA075D8F9C29}"/>
              </a:ext>
            </a:extLst>
          </p:cNvPr>
          <p:cNvSpPr txBox="1"/>
          <p:nvPr/>
        </p:nvSpPr>
        <p:spPr>
          <a:xfrm>
            <a:off x="4971310" y="4262343"/>
            <a:ext cx="1227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Self-Promoting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B41CF3C-C3AF-F8C1-45E9-A660F1D8C9BE}"/>
              </a:ext>
            </a:extLst>
          </p:cNvPr>
          <p:cNvSpPr txBox="1"/>
          <p:nvPr/>
        </p:nvSpPr>
        <p:spPr>
          <a:xfrm>
            <a:off x="6200708" y="395472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Disregard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504D14B-B91F-E835-049D-D1BD6B38A9DF}"/>
              </a:ext>
            </a:extLst>
          </p:cNvPr>
          <p:cNvSpPr txBox="1"/>
          <p:nvPr/>
        </p:nvSpPr>
        <p:spPr>
          <a:xfrm>
            <a:off x="6558875" y="4292529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Disdain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6289775-07F2-C0EF-620A-9F31297B17BE}"/>
              </a:ext>
            </a:extLst>
          </p:cNvPr>
          <p:cNvSpPr txBox="1"/>
          <p:nvPr/>
        </p:nvSpPr>
        <p:spPr>
          <a:xfrm>
            <a:off x="7744336" y="4293752"/>
            <a:ext cx="15542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Willful Disregard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D937889-B7BF-2C1F-38BF-D1FC3D462BCF}"/>
              </a:ext>
            </a:extLst>
          </p:cNvPr>
          <p:cNvSpPr txBox="1"/>
          <p:nvPr/>
        </p:nvSpPr>
        <p:spPr>
          <a:xfrm>
            <a:off x="7412337" y="3948785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Self-Entitled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7603860-4B34-E148-0107-84AF6C250EE4}"/>
              </a:ext>
            </a:extLst>
          </p:cNvPr>
          <p:cNvSpPr txBox="1"/>
          <p:nvPr/>
        </p:nvSpPr>
        <p:spPr>
          <a:xfrm>
            <a:off x="5516979" y="3311474"/>
            <a:ext cx="1037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Indifference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D8FD6E8-91BB-E99B-5D7F-EA6890291CA4}"/>
              </a:ext>
            </a:extLst>
          </p:cNvPr>
          <p:cNvSpPr txBox="1"/>
          <p:nvPr/>
        </p:nvSpPr>
        <p:spPr>
          <a:xfrm>
            <a:off x="5160499" y="2928224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Localized</a:t>
            </a:r>
          </a:p>
        </p:txBody>
      </p:sp>
    </p:spTree>
    <p:extLst>
      <p:ext uri="{BB962C8B-B14F-4D97-AF65-F5344CB8AC3E}">
        <p14:creationId xmlns:p14="http://schemas.microsoft.com/office/powerpoint/2010/main" val="675618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1000">
              <a:srgbClr val="FF0000"/>
            </a:gs>
            <a:gs pos="3800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2D809A-6919-9A68-A1AC-AEA4648414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DA5611FF-025C-95D0-11FB-EA54B7AB25C1}"/>
              </a:ext>
            </a:extLst>
          </p:cNvPr>
          <p:cNvCxnSpPr>
            <a:cxnSpLocks/>
          </p:cNvCxnSpPr>
          <p:nvPr/>
        </p:nvCxnSpPr>
        <p:spPr>
          <a:xfrm>
            <a:off x="7481180" y="88344"/>
            <a:ext cx="4800620" cy="48595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13B1F48-7382-D2EA-1A2E-EB049ECF978F}"/>
              </a:ext>
            </a:extLst>
          </p:cNvPr>
          <p:cNvSpPr txBox="1"/>
          <p:nvPr/>
        </p:nvSpPr>
        <p:spPr>
          <a:xfrm>
            <a:off x="411086" y="631458"/>
            <a:ext cx="7533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Active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E52593-B12D-5C8E-2E01-25DB813CC98C}"/>
              </a:ext>
            </a:extLst>
          </p:cNvPr>
          <p:cNvSpPr txBox="1"/>
          <p:nvPr/>
        </p:nvSpPr>
        <p:spPr>
          <a:xfrm>
            <a:off x="781545" y="1069621"/>
            <a:ext cx="7919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Tender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AABE18-5902-8269-8CB1-8D89E8F4D3D4}"/>
              </a:ext>
            </a:extLst>
          </p:cNvPr>
          <p:cNvSpPr txBox="1"/>
          <p:nvPr/>
        </p:nvSpPr>
        <p:spPr>
          <a:xfrm>
            <a:off x="1525021" y="1861906"/>
            <a:ext cx="10566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Responsive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745D19-6936-83E7-1DE0-421FF5F8D036}"/>
              </a:ext>
            </a:extLst>
          </p:cNvPr>
          <p:cNvSpPr txBox="1"/>
          <p:nvPr/>
        </p:nvSpPr>
        <p:spPr>
          <a:xfrm>
            <a:off x="1165627" y="1462694"/>
            <a:ext cx="9144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Sensitive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B8AEA8-E4E2-6FC8-08E3-8D6D334CCD99}"/>
              </a:ext>
            </a:extLst>
          </p:cNvPr>
          <p:cNvSpPr txBox="1"/>
          <p:nvPr/>
        </p:nvSpPr>
        <p:spPr>
          <a:xfrm>
            <a:off x="5120101" y="5612615"/>
            <a:ext cx="1061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Cauterized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C3E543-F5A5-ED3C-239E-B855B1778C12}"/>
              </a:ext>
            </a:extLst>
          </p:cNvPr>
          <p:cNvSpPr txBox="1"/>
          <p:nvPr/>
        </p:nvSpPr>
        <p:spPr>
          <a:xfrm>
            <a:off x="3013759" y="3385605"/>
            <a:ext cx="11128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Desensitized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9837F8-726C-3A08-AC32-681612CB12DF}"/>
              </a:ext>
            </a:extLst>
          </p:cNvPr>
          <p:cNvSpPr txBox="1"/>
          <p:nvPr/>
        </p:nvSpPr>
        <p:spPr>
          <a:xfrm>
            <a:off x="5773005" y="6115012"/>
            <a:ext cx="8554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Petrified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96F3FB5-97D6-ECAC-5692-0F14523C3946}"/>
              </a:ext>
            </a:extLst>
          </p:cNvPr>
          <p:cNvSpPr txBox="1"/>
          <p:nvPr/>
        </p:nvSpPr>
        <p:spPr>
          <a:xfrm>
            <a:off x="4840580" y="5336946"/>
            <a:ext cx="973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Calloused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863F74-50B5-794D-B111-23C10FE4316E}"/>
              </a:ext>
            </a:extLst>
          </p:cNvPr>
          <p:cNvSpPr txBox="1"/>
          <p:nvPr/>
        </p:nvSpPr>
        <p:spPr>
          <a:xfrm>
            <a:off x="2452426" y="2814775"/>
            <a:ext cx="9242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Sluggish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B8CC2AB-9E20-104D-063B-0C8A782C28C8}"/>
              </a:ext>
            </a:extLst>
          </p:cNvPr>
          <p:cNvSpPr txBox="1"/>
          <p:nvPr/>
        </p:nvSpPr>
        <p:spPr>
          <a:xfrm>
            <a:off x="1937145" y="2270950"/>
            <a:ext cx="1047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Receptive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DBB36F-B16F-332D-E6D7-C75C1A072882}"/>
              </a:ext>
            </a:extLst>
          </p:cNvPr>
          <p:cNvSpPr txBox="1"/>
          <p:nvPr/>
        </p:nvSpPr>
        <p:spPr>
          <a:xfrm>
            <a:off x="4607625" y="505726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Atrophied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122FDF5-1F66-1209-5155-B6A4D51A9D69}"/>
              </a:ext>
            </a:extLst>
          </p:cNvPr>
          <p:cNvSpPr txBox="1"/>
          <p:nvPr/>
        </p:nvSpPr>
        <p:spPr>
          <a:xfrm>
            <a:off x="3889047" y="4178875"/>
            <a:ext cx="963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Hardened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AE99052-8C61-3730-E117-303F8E05F9A9}"/>
              </a:ext>
            </a:extLst>
          </p:cNvPr>
          <p:cNvSpPr txBox="1"/>
          <p:nvPr/>
        </p:nvSpPr>
        <p:spPr>
          <a:xfrm>
            <a:off x="3574698" y="3925108"/>
            <a:ext cx="908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Inflexible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59B685C-C0DE-D068-5BA7-A5D9BB3A52DA}"/>
              </a:ext>
            </a:extLst>
          </p:cNvPr>
          <p:cNvSpPr txBox="1"/>
          <p:nvPr/>
        </p:nvSpPr>
        <p:spPr>
          <a:xfrm>
            <a:off x="2755945" y="3079103"/>
            <a:ext cx="9511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Resistant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4AD7220-6D13-9AD0-2294-A7E5E3B2E4F2}"/>
              </a:ext>
            </a:extLst>
          </p:cNvPr>
          <p:cNvSpPr txBox="1"/>
          <p:nvPr/>
        </p:nvSpPr>
        <p:spPr>
          <a:xfrm>
            <a:off x="6074888" y="6449029"/>
            <a:ext cx="9291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Fossilized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9035F65-46E9-2AC2-0C0E-C6A5EC7AE206}"/>
              </a:ext>
            </a:extLst>
          </p:cNvPr>
          <p:cNvSpPr txBox="1"/>
          <p:nvPr/>
        </p:nvSpPr>
        <p:spPr>
          <a:xfrm>
            <a:off x="5455926" y="5848438"/>
            <a:ext cx="9284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Calcified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EFA88C7-BDCB-500C-1B3A-1683EAAA024A}"/>
              </a:ext>
            </a:extLst>
          </p:cNvPr>
          <p:cNvSpPr txBox="1"/>
          <p:nvPr/>
        </p:nvSpPr>
        <p:spPr>
          <a:xfrm>
            <a:off x="-7287" y="225765"/>
            <a:ext cx="1168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Conscience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74F414E-7E2E-EBD7-17C0-139D7B6F208D}"/>
              </a:ext>
            </a:extLst>
          </p:cNvPr>
          <p:cNvSpPr txBox="1"/>
          <p:nvPr/>
        </p:nvSpPr>
        <p:spPr>
          <a:xfrm>
            <a:off x="1450163" y="240401"/>
            <a:ext cx="7343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Ego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CC5A6DA-6250-1096-0CD9-C8D54BDF7640}"/>
              </a:ext>
            </a:extLst>
          </p:cNvPr>
          <p:cNvSpPr txBox="1"/>
          <p:nvPr/>
        </p:nvSpPr>
        <p:spPr>
          <a:xfrm>
            <a:off x="4025913" y="221604"/>
            <a:ext cx="11631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Intentions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0E733D-8F37-878F-CE1B-788179C7FBBB}"/>
              </a:ext>
            </a:extLst>
          </p:cNvPr>
          <p:cNvSpPr txBox="1"/>
          <p:nvPr/>
        </p:nvSpPr>
        <p:spPr>
          <a:xfrm>
            <a:off x="-134987" y="2118621"/>
            <a:ext cx="11791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Relationships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CB47C3C-CED5-25C1-614E-80B1644C2BCB}"/>
              </a:ext>
            </a:extLst>
          </p:cNvPr>
          <p:cNvSpPr txBox="1"/>
          <p:nvPr/>
        </p:nvSpPr>
        <p:spPr>
          <a:xfrm>
            <a:off x="2559571" y="235823"/>
            <a:ext cx="11386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Empathy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06A0972-5EDA-2E20-ECE7-A252278C0A26}"/>
              </a:ext>
            </a:extLst>
          </p:cNvPr>
          <p:cNvSpPr txBox="1"/>
          <p:nvPr/>
        </p:nvSpPr>
        <p:spPr>
          <a:xfrm>
            <a:off x="2003092" y="980261"/>
            <a:ext cx="8584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Humility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9BF673A-D88B-E5F1-03BF-A8C062F63582}"/>
              </a:ext>
            </a:extLst>
          </p:cNvPr>
          <p:cNvSpPr txBox="1"/>
          <p:nvPr/>
        </p:nvSpPr>
        <p:spPr>
          <a:xfrm>
            <a:off x="4678324" y="3920484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Self-Absorbed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B1512F3-AE27-2DF6-6411-28873626688F}"/>
              </a:ext>
            </a:extLst>
          </p:cNvPr>
          <p:cNvSpPr txBox="1"/>
          <p:nvPr/>
        </p:nvSpPr>
        <p:spPr>
          <a:xfrm>
            <a:off x="6153262" y="5493351"/>
            <a:ext cx="14408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Self-Aggrandizing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0BF35D4-5175-72A1-C13F-AC0FD96CC376}"/>
              </a:ext>
            </a:extLst>
          </p:cNvPr>
          <p:cNvSpPr txBox="1"/>
          <p:nvPr/>
        </p:nvSpPr>
        <p:spPr>
          <a:xfrm>
            <a:off x="3971514" y="2919255"/>
            <a:ext cx="70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Selfish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CA2355C-5E25-0A73-8C78-7457E79BBFAC}"/>
              </a:ext>
            </a:extLst>
          </p:cNvPr>
          <p:cNvSpPr txBox="1"/>
          <p:nvPr/>
        </p:nvSpPr>
        <p:spPr>
          <a:xfrm>
            <a:off x="4168895" y="3313683"/>
            <a:ext cx="13094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Self-Centered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B9B40D7-3582-0A4D-8331-CCA5964877E5}"/>
              </a:ext>
            </a:extLst>
          </p:cNvPr>
          <p:cNvSpPr txBox="1"/>
          <p:nvPr/>
        </p:nvSpPr>
        <p:spPr>
          <a:xfrm>
            <a:off x="5788843" y="4987034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Self-Entitled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FE8763E-2E17-CFB8-11D5-E1A4BDDBBAFC}"/>
              </a:ext>
            </a:extLst>
          </p:cNvPr>
          <p:cNvSpPr txBox="1"/>
          <p:nvPr/>
        </p:nvSpPr>
        <p:spPr>
          <a:xfrm>
            <a:off x="1840046" y="3437834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Narcissist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0E67507-95D4-3560-5453-994329A99441}"/>
              </a:ext>
            </a:extLst>
          </p:cNvPr>
          <p:cNvSpPr txBox="1"/>
          <p:nvPr/>
        </p:nvSpPr>
        <p:spPr>
          <a:xfrm>
            <a:off x="2476844" y="403248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Sociopath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7F5C819-1390-E52B-1501-642C1B15B02D}"/>
              </a:ext>
            </a:extLst>
          </p:cNvPr>
          <p:cNvSpPr txBox="1"/>
          <p:nvPr/>
        </p:nvSpPr>
        <p:spPr>
          <a:xfrm>
            <a:off x="-250256" y="1211020"/>
            <a:ext cx="1168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Psych Diagnosis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519A9AD-9D4E-FEE8-F09F-7A57F6E3EB23}"/>
              </a:ext>
            </a:extLst>
          </p:cNvPr>
          <p:cNvSpPr txBox="1"/>
          <p:nvPr/>
        </p:nvSpPr>
        <p:spPr>
          <a:xfrm>
            <a:off x="3601454" y="5216663"/>
            <a:ext cx="10756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Psychopath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6C7D8F-A20C-CCDA-629D-24193B00D27B}"/>
              </a:ext>
            </a:extLst>
          </p:cNvPr>
          <p:cNvSpPr txBox="1"/>
          <p:nvPr/>
        </p:nvSpPr>
        <p:spPr>
          <a:xfrm>
            <a:off x="6485512" y="72134"/>
            <a:ext cx="1237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Approach to Boundaries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A0DF810-B80A-37C5-31BD-2AC921A37E6E}"/>
              </a:ext>
            </a:extLst>
          </p:cNvPr>
          <p:cNvSpPr txBox="1"/>
          <p:nvPr/>
        </p:nvSpPr>
        <p:spPr>
          <a:xfrm>
            <a:off x="7100786" y="2041256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Golden Rule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38DECF6-5715-5CB9-1F38-30F5A0CB35B3}"/>
              </a:ext>
            </a:extLst>
          </p:cNvPr>
          <p:cNvSpPr txBox="1"/>
          <p:nvPr/>
        </p:nvSpPr>
        <p:spPr>
          <a:xfrm>
            <a:off x="5790944" y="634668"/>
            <a:ext cx="10827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Gods </a:t>
            </a:r>
          </a:p>
          <a:p>
            <a:pPr algn="ctr"/>
            <a:r>
              <a:rPr lang="en-US" sz="1200" b="1" dirty="0"/>
              <a:t>divine values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53AAD5D-D0D0-32F8-88BB-10705D1F4A88}"/>
              </a:ext>
            </a:extLst>
          </p:cNvPr>
          <p:cNvSpPr txBox="1"/>
          <p:nvPr/>
        </p:nvSpPr>
        <p:spPr>
          <a:xfrm>
            <a:off x="7663526" y="2844166"/>
            <a:ext cx="15691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Self-Satisfaction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1E7FD0E-674D-1908-375E-4FB68B90C6A3}"/>
              </a:ext>
            </a:extLst>
          </p:cNvPr>
          <p:cNvSpPr txBox="1"/>
          <p:nvPr/>
        </p:nvSpPr>
        <p:spPr>
          <a:xfrm>
            <a:off x="9943247" y="6208970"/>
            <a:ext cx="10775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Craves &amp; </a:t>
            </a:r>
          </a:p>
          <a:p>
            <a:r>
              <a:rPr lang="en-US" sz="1200" b="1" dirty="0"/>
              <a:t>Seeks Evil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7CD2A00-DDDC-9A5A-3783-4F718FF78F4E}"/>
              </a:ext>
            </a:extLst>
          </p:cNvPr>
          <p:cNvSpPr txBox="1"/>
          <p:nvPr/>
        </p:nvSpPr>
        <p:spPr>
          <a:xfrm>
            <a:off x="6443089" y="1441077"/>
            <a:ext cx="12189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Empowerment</a:t>
            </a:r>
          </a:p>
          <a:p>
            <a:pPr algn="ctr"/>
            <a:r>
              <a:rPr lang="en-US" sz="1200" b="1" dirty="0"/>
              <a:t> of others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3EA8847-7D52-F593-3737-6A4240A995E6}"/>
              </a:ext>
            </a:extLst>
          </p:cNvPr>
          <p:cNvSpPr txBox="1"/>
          <p:nvPr/>
        </p:nvSpPr>
        <p:spPr>
          <a:xfrm>
            <a:off x="1438673" y="3957068"/>
            <a:ext cx="10037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Toxic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1B2CB0C-4D32-60C0-9F14-728F36F79DC0}"/>
              </a:ext>
            </a:extLst>
          </p:cNvPr>
          <p:cNvSpPr txBox="1"/>
          <p:nvPr/>
        </p:nvSpPr>
        <p:spPr>
          <a:xfrm>
            <a:off x="347223" y="3237830"/>
            <a:ext cx="1219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Unreasonable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8A7D3E8-2805-0FC4-4E87-1560B35B05DC}"/>
              </a:ext>
            </a:extLst>
          </p:cNvPr>
          <p:cNvSpPr txBox="1"/>
          <p:nvPr/>
        </p:nvSpPr>
        <p:spPr>
          <a:xfrm>
            <a:off x="-118462" y="2337554"/>
            <a:ext cx="1146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Reasonable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2506164-942B-201D-1252-655240B12E04}"/>
              </a:ext>
            </a:extLst>
          </p:cNvPr>
          <p:cNvCxnSpPr>
            <a:cxnSpLocks/>
          </p:cNvCxnSpPr>
          <p:nvPr/>
        </p:nvCxnSpPr>
        <p:spPr>
          <a:xfrm>
            <a:off x="33291" y="632387"/>
            <a:ext cx="6010746" cy="617657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4492AF4-EB85-BC95-0D25-41B48B9D7E0D}"/>
              </a:ext>
            </a:extLst>
          </p:cNvPr>
          <p:cNvCxnSpPr>
            <a:cxnSpLocks/>
          </p:cNvCxnSpPr>
          <p:nvPr/>
        </p:nvCxnSpPr>
        <p:spPr>
          <a:xfrm>
            <a:off x="699765" y="8139"/>
            <a:ext cx="6670552" cy="67984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8705D471-4315-D2CD-0098-00BCD7F2E5F1}"/>
              </a:ext>
            </a:extLst>
          </p:cNvPr>
          <p:cNvCxnSpPr>
            <a:cxnSpLocks/>
          </p:cNvCxnSpPr>
          <p:nvPr/>
        </p:nvCxnSpPr>
        <p:spPr>
          <a:xfrm>
            <a:off x="2084609" y="10546"/>
            <a:ext cx="6559149" cy="682895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81AE7E4D-3438-4518-ACEA-FFC14E9BC780}"/>
              </a:ext>
            </a:extLst>
          </p:cNvPr>
          <p:cNvCxnSpPr>
            <a:cxnSpLocks/>
          </p:cNvCxnSpPr>
          <p:nvPr/>
        </p:nvCxnSpPr>
        <p:spPr>
          <a:xfrm>
            <a:off x="4866144" y="8139"/>
            <a:ext cx="6626091" cy="677663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8289CED-52FC-8A83-4C82-F56B4E3CEB01}"/>
              </a:ext>
            </a:extLst>
          </p:cNvPr>
          <p:cNvCxnSpPr>
            <a:cxnSpLocks/>
          </p:cNvCxnSpPr>
          <p:nvPr/>
        </p:nvCxnSpPr>
        <p:spPr>
          <a:xfrm>
            <a:off x="6055853" y="33486"/>
            <a:ext cx="6054302" cy="601001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5D636373-CA08-6529-4D38-712EA05C452D}"/>
              </a:ext>
            </a:extLst>
          </p:cNvPr>
          <p:cNvCxnSpPr>
            <a:cxnSpLocks/>
          </p:cNvCxnSpPr>
          <p:nvPr/>
        </p:nvCxnSpPr>
        <p:spPr>
          <a:xfrm>
            <a:off x="3324565" y="0"/>
            <a:ext cx="6675837" cy="680074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BC980F3C-1278-2871-31C3-E2A6E261DBAC}"/>
              </a:ext>
            </a:extLst>
          </p:cNvPr>
          <p:cNvCxnSpPr>
            <a:cxnSpLocks/>
          </p:cNvCxnSpPr>
          <p:nvPr/>
        </p:nvCxnSpPr>
        <p:spPr>
          <a:xfrm flipV="1">
            <a:off x="58994" y="566481"/>
            <a:ext cx="12142838" cy="8142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42F26F0E-BBE7-CF23-3104-0F0E436EE19E}"/>
              </a:ext>
            </a:extLst>
          </p:cNvPr>
          <p:cNvCxnSpPr>
            <a:cxnSpLocks/>
          </p:cNvCxnSpPr>
          <p:nvPr/>
        </p:nvCxnSpPr>
        <p:spPr>
          <a:xfrm>
            <a:off x="911" y="1748297"/>
            <a:ext cx="4855469" cy="505244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A9DD74D6-100F-CF07-A739-84ABA3105BEA}"/>
              </a:ext>
            </a:extLst>
          </p:cNvPr>
          <p:cNvSpPr txBox="1"/>
          <p:nvPr/>
        </p:nvSpPr>
        <p:spPr>
          <a:xfrm>
            <a:off x="2638842" y="1596598"/>
            <a:ext cx="976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Self Correcting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46F92E7D-045B-5490-A2CB-D9DEB89C0861}"/>
              </a:ext>
            </a:extLst>
          </p:cNvPr>
          <p:cNvSpPr txBox="1"/>
          <p:nvPr/>
        </p:nvSpPr>
        <p:spPr>
          <a:xfrm>
            <a:off x="2866099" y="596550"/>
            <a:ext cx="1389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Deep</a:t>
            </a:r>
          </a:p>
          <a:p>
            <a:pPr algn="ctr"/>
            <a:r>
              <a:rPr lang="en-US" sz="1200" b="1" dirty="0"/>
              <a:t>Transformational Empathy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D2164CE9-8A83-9EEC-5678-EB7426661455}"/>
              </a:ext>
            </a:extLst>
          </p:cNvPr>
          <p:cNvSpPr txBox="1"/>
          <p:nvPr/>
        </p:nvSpPr>
        <p:spPr>
          <a:xfrm>
            <a:off x="8584007" y="6413872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Absence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1ED76341-5874-8336-79EC-2B8A9ABB0710}"/>
              </a:ext>
            </a:extLst>
          </p:cNvPr>
          <p:cNvSpPr txBox="1"/>
          <p:nvPr/>
        </p:nvSpPr>
        <p:spPr>
          <a:xfrm>
            <a:off x="9270049" y="5709521"/>
            <a:ext cx="1003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Vindictive &amp; Sadistic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31CD0454-7735-1D21-62B2-ABE3FA40592A}"/>
              </a:ext>
            </a:extLst>
          </p:cNvPr>
          <p:cNvCxnSpPr>
            <a:cxnSpLocks/>
          </p:cNvCxnSpPr>
          <p:nvPr/>
        </p:nvCxnSpPr>
        <p:spPr>
          <a:xfrm flipV="1">
            <a:off x="33291" y="2724153"/>
            <a:ext cx="12166729" cy="46803"/>
          </a:xfrm>
          <a:prstGeom prst="line">
            <a:avLst/>
          </a:prstGeom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5E14176F-B4D1-513A-295B-D16177FCF0AF}"/>
              </a:ext>
            </a:extLst>
          </p:cNvPr>
          <p:cNvCxnSpPr>
            <a:cxnSpLocks/>
          </p:cNvCxnSpPr>
          <p:nvPr/>
        </p:nvCxnSpPr>
        <p:spPr>
          <a:xfrm flipV="1">
            <a:off x="-2526" y="4768798"/>
            <a:ext cx="12183402" cy="306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AF906FC6-DD8E-7423-80F9-607B1284BF7B}"/>
              </a:ext>
            </a:extLst>
          </p:cNvPr>
          <p:cNvCxnSpPr>
            <a:cxnSpLocks/>
          </p:cNvCxnSpPr>
          <p:nvPr/>
        </p:nvCxnSpPr>
        <p:spPr>
          <a:xfrm flipV="1">
            <a:off x="19660" y="3719347"/>
            <a:ext cx="12161216" cy="47245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073A4853-DBF3-C352-A5D5-DF6B6B282DDE}"/>
              </a:ext>
            </a:extLst>
          </p:cNvPr>
          <p:cNvSpPr txBox="1"/>
          <p:nvPr/>
        </p:nvSpPr>
        <p:spPr>
          <a:xfrm>
            <a:off x="6649087" y="5919033"/>
            <a:ext cx="1300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Self-Righteous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36605B63-A672-788D-C8A9-5E1227F78EE7}"/>
              </a:ext>
            </a:extLst>
          </p:cNvPr>
          <p:cNvSpPr txBox="1"/>
          <p:nvPr/>
        </p:nvSpPr>
        <p:spPr>
          <a:xfrm>
            <a:off x="8800301" y="5210072"/>
            <a:ext cx="114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Malice &amp; Forethought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9866A19F-47F7-76AE-81E8-5BFE386B5580}"/>
              </a:ext>
            </a:extLst>
          </p:cNvPr>
          <p:cNvSpPr txBox="1"/>
          <p:nvPr/>
        </p:nvSpPr>
        <p:spPr>
          <a:xfrm>
            <a:off x="4653780" y="931243"/>
            <a:ext cx="8938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Unaware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50DA45D7-B394-88FE-B018-85F367E46B70}"/>
              </a:ext>
            </a:extLst>
          </p:cNvPr>
          <p:cNvSpPr txBox="1"/>
          <p:nvPr/>
        </p:nvSpPr>
        <p:spPr>
          <a:xfrm>
            <a:off x="4892637" y="1381365"/>
            <a:ext cx="11428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Unintentional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BBACF1C1-9267-0FF0-5A6C-88D68A18880F}"/>
              </a:ext>
            </a:extLst>
          </p:cNvPr>
          <p:cNvSpPr txBox="1"/>
          <p:nvPr/>
        </p:nvSpPr>
        <p:spPr>
          <a:xfrm>
            <a:off x="5497482" y="1866797"/>
            <a:ext cx="10103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Distracted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73F772B1-5AAC-01E9-4A5A-6802FE382574}"/>
              </a:ext>
            </a:extLst>
          </p:cNvPr>
          <p:cNvSpPr txBox="1"/>
          <p:nvPr/>
        </p:nvSpPr>
        <p:spPr>
          <a:xfrm>
            <a:off x="5998751" y="2355052"/>
            <a:ext cx="1111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Preoccupied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5BDD5414-AD49-170B-E1E0-7DBEBB563F14}"/>
              </a:ext>
            </a:extLst>
          </p:cNvPr>
          <p:cNvSpPr txBox="1"/>
          <p:nvPr/>
        </p:nvSpPr>
        <p:spPr>
          <a:xfrm>
            <a:off x="6444567" y="2867830"/>
            <a:ext cx="12323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Self-Absorbed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51CAC593-A170-3C99-0D3A-54C0B04686D3}"/>
              </a:ext>
            </a:extLst>
          </p:cNvPr>
          <p:cNvSpPr txBox="1"/>
          <p:nvPr/>
        </p:nvSpPr>
        <p:spPr>
          <a:xfrm>
            <a:off x="6906929" y="3308863"/>
            <a:ext cx="12323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Self-Indulgent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5B4DE452-AD3E-E64C-FAC9-F7239132494F}"/>
              </a:ext>
            </a:extLst>
          </p:cNvPr>
          <p:cNvSpPr txBox="1"/>
          <p:nvPr/>
        </p:nvSpPr>
        <p:spPr>
          <a:xfrm>
            <a:off x="7116978" y="6426815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Self-Justifying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151AC736-FC6D-8FA4-82DB-7A4EB6379158}"/>
              </a:ext>
            </a:extLst>
          </p:cNvPr>
          <p:cNvSpPr txBox="1"/>
          <p:nvPr/>
        </p:nvSpPr>
        <p:spPr>
          <a:xfrm>
            <a:off x="8394494" y="492629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Calculating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0CFD1FAC-47FF-6B24-27A3-146746ABDA73}"/>
              </a:ext>
            </a:extLst>
          </p:cNvPr>
          <p:cNvSpPr txBox="1"/>
          <p:nvPr/>
        </p:nvSpPr>
        <p:spPr>
          <a:xfrm>
            <a:off x="2775316" y="6225752"/>
            <a:ext cx="1622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Dangerous / </a:t>
            </a:r>
          </a:p>
          <a:p>
            <a:pPr algn="ctr"/>
            <a:r>
              <a:rPr lang="en-US" sz="1400" b="1" dirty="0">
                <a:effectLst>
                  <a:glow rad="127000">
                    <a:schemeClr val="bg1"/>
                  </a:glow>
                </a:effectLst>
              </a:rPr>
              <a:t>Life Threatening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8967655A-48F1-2405-B879-950BF937A003}"/>
              </a:ext>
            </a:extLst>
          </p:cNvPr>
          <p:cNvSpPr txBox="1"/>
          <p:nvPr/>
        </p:nvSpPr>
        <p:spPr>
          <a:xfrm>
            <a:off x="8113195" y="592351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Minimal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86D52E4F-BEB8-7EEC-B3F6-5BC205DDC117}"/>
              </a:ext>
            </a:extLst>
          </p:cNvPr>
          <p:cNvSpPr txBox="1"/>
          <p:nvPr/>
        </p:nvSpPr>
        <p:spPr>
          <a:xfrm>
            <a:off x="7603834" y="5470702"/>
            <a:ext cx="12632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Self-Interest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38B98D37-A0EE-DCA2-D921-C5186E52DBC0}"/>
              </a:ext>
            </a:extLst>
          </p:cNvPr>
          <p:cNvSpPr txBox="1"/>
          <p:nvPr/>
        </p:nvSpPr>
        <p:spPr>
          <a:xfrm>
            <a:off x="7103313" y="4940625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Cognitive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9B96B4D3-F2D3-63C4-1ED1-C8CE5536E085}"/>
              </a:ext>
            </a:extLst>
          </p:cNvPr>
          <p:cNvSpPr txBox="1"/>
          <p:nvPr/>
        </p:nvSpPr>
        <p:spPr>
          <a:xfrm>
            <a:off x="3994927" y="1575123"/>
            <a:ext cx="1003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Affect Empathy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8918E771-F01A-436F-023B-386C17670C28}"/>
              </a:ext>
            </a:extLst>
          </p:cNvPr>
          <p:cNvSpPr txBox="1"/>
          <p:nvPr/>
        </p:nvSpPr>
        <p:spPr>
          <a:xfrm>
            <a:off x="5498409" y="240401"/>
            <a:ext cx="7150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Goals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BA1F287B-1370-A5B0-056A-258D7D7F4684}"/>
              </a:ext>
            </a:extLst>
          </p:cNvPr>
          <p:cNvSpPr txBox="1"/>
          <p:nvPr/>
        </p:nvSpPr>
        <p:spPr>
          <a:xfrm>
            <a:off x="8200723" y="3139073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Manipulate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9F9E700B-248F-6026-9D7E-CF27271D4105}"/>
              </a:ext>
            </a:extLst>
          </p:cNvPr>
          <p:cNvSpPr txBox="1"/>
          <p:nvPr/>
        </p:nvSpPr>
        <p:spPr>
          <a:xfrm>
            <a:off x="8561483" y="3404482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Deceive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25B3E79C-468B-9B0C-2B3F-953C8964352C}"/>
              </a:ext>
            </a:extLst>
          </p:cNvPr>
          <p:cNvSpPr txBox="1"/>
          <p:nvPr/>
        </p:nvSpPr>
        <p:spPr>
          <a:xfrm>
            <a:off x="8929287" y="3777958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Steal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46A8362C-0C5B-1A21-EA02-76EB2E66175D}"/>
              </a:ext>
            </a:extLst>
          </p:cNvPr>
          <p:cNvSpPr txBox="1"/>
          <p:nvPr/>
        </p:nvSpPr>
        <p:spPr>
          <a:xfrm>
            <a:off x="9178812" y="3984871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Blemish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F33C8F99-D4F1-1AB0-7F96-17F56E0E8D66}"/>
              </a:ext>
            </a:extLst>
          </p:cNvPr>
          <p:cNvSpPr txBox="1"/>
          <p:nvPr/>
        </p:nvSpPr>
        <p:spPr>
          <a:xfrm>
            <a:off x="9475364" y="4197483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Tarnish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390D0195-5AD5-3A58-09B0-37DD9985A37E}"/>
              </a:ext>
            </a:extLst>
          </p:cNvPr>
          <p:cNvSpPr txBox="1"/>
          <p:nvPr/>
        </p:nvSpPr>
        <p:spPr>
          <a:xfrm>
            <a:off x="10058179" y="4954072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Impact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D13308F2-DE45-3E15-8D79-D3361E2C4658}"/>
              </a:ext>
            </a:extLst>
          </p:cNvPr>
          <p:cNvSpPr txBox="1"/>
          <p:nvPr/>
        </p:nvSpPr>
        <p:spPr>
          <a:xfrm>
            <a:off x="10495375" y="5388049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Harm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37679528-1DBB-4E55-3AEC-11715FE6E41D}"/>
              </a:ext>
            </a:extLst>
          </p:cNvPr>
          <p:cNvSpPr txBox="1"/>
          <p:nvPr/>
        </p:nvSpPr>
        <p:spPr>
          <a:xfrm>
            <a:off x="10840633" y="5828180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Damage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1E8FF10C-7C0C-C30B-BD76-5605F4BF5B0E}"/>
              </a:ext>
            </a:extLst>
          </p:cNvPr>
          <p:cNvSpPr txBox="1"/>
          <p:nvPr/>
        </p:nvSpPr>
        <p:spPr>
          <a:xfrm>
            <a:off x="11299891" y="6382289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Destroy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61CFBB1E-AD02-ACAE-AB32-444A6C488493}"/>
              </a:ext>
            </a:extLst>
          </p:cNvPr>
          <p:cNvSpPr txBox="1"/>
          <p:nvPr/>
        </p:nvSpPr>
        <p:spPr>
          <a:xfrm>
            <a:off x="4323015" y="206794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Remorse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BA0E5AF4-1EE8-705D-4CAD-8B2CAEDC6FF3}"/>
              </a:ext>
            </a:extLst>
          </p:cNvPr>
          <p:cNvSpPr txBox="1"/>
          <p:nvPr/>
        </p:nvSpPr>
        <p:spPr>
          <a:xfrm>
            <a:off x="4717906" y="240711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Regret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6963E07-BA7D-FD47-4968-BC60E9E67CF9}"/>
              </a:ext>
            </a:extLst>
          </p:cNvPr>
          <p:cNvSpPr txBox="1"/>
          <p:nvPr/>
        </p:nvSpPr>
        <p:spPr>
          <a:xfrm>
            <a:off x="476012" y="5303441"/>
            <a:ext cx="30986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>
                  <a:glow rad="127000">
                    <a:srgbClr val="FFFF00"/>
                  </a:glow>
                </a:effectLst>
              </a:rPr>
              <a:t>Forever changed</a:t>
            </a:r>
          </a:p>
          <a:p>
            <a:pPr algn="ctr"/>
            <a:r>
              <a:rPr lang="en-US" sz="2400" b="1" dirty="0">
                <a:effectLst>
                  <a:glow rad="127000">
                    <a:srgbClr val="FFFF00"/>
                  </a:glow>
                </a:effectLst>
              </a:rPr>
              <a:t>(Alchemy)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F9812FB-BE8D-7CF7-0677-B85F4D574968}"/>
              </a:ext>
            </a:extLst>
          </p:cNvPr>
          <p:cNvSpPr txBox="1"/>
          <p:nvPr/>
        </p:nvSpPr>
        <p:spPr>
          <a:xfrm>
            <a:off x="3511893" y="1275875"/>
            <a:ext cx="1083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Compassion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9BB0474-FD60-5B79-CA46-EC05F1B5A5F4}"/>
              </a:ext>
            </a:extLst>
          </p:cNvPr>
          <p:cNvSpPr txBox="1"/>
          <p:nvPr/>
        </p:nvSpPr>
        <p:spPr>
          <a:xfrm>
            <a:off x="438953" y="1731335"/>
            <a:ext cx="865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Healthy/Normal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5B82CE7-CDB0-59DF-A1DA-EE6C9A80A2BA}"/>
              </a:ext>
            </a:extLst>
          </p:cNvPr>
          <p:cNvSpPr txBox="1"/>
          <p:nvPr/>
        </p:nvSpPr>
        <p:spPr>
          <a:xfrm>
            <a:off x="1269164" y="2768081"/>
            <a:ext cx="8657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chemeClr val="bg1"/>
                  </a:glow>
                </a:effectLst>
              </a:rPr>
              <a:t>Abnormal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5CE81E9-65E3-D2DC-5111-4E25CD55C0E4}"/>
              </a:ext>
            </a:extLst>
          </p:cNvPr>
          <p:cNvSpPr txBox="1"/>
          <p:nvPr/>
        </p:nvSpPr>
        <p:spPr>
          <a:xfrm>
            <a:off x="1529838" y="2990226"/>
            <a:ext cx="1040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effectLst>
                  <a:glow rad="127000">
                    <a:srgbClr val="FFFF00"/>
                  </a:glow>
                </a:effectLst>
              </a:rPr>
              <a:t>Personality Disorders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86DE3D7-162D-933B-50A8-8D2D4C932C29}"/>
              </a:ext>
            </a:extLst>
          </p:cNvPr>
          <p:cNvSpPr txBox="1"/>
          <p:nvPr/>
        </p:nvSpPr>
        <p:spPr>
          <a:xfrm>
            <a:off x="33291" y="4553165"/>
            <a:ext cx="12205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INVERSION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- PERMANENT  MORAL INVERSION of RIGHT/WRONG -  CONSCIENCE PERMANTLY &amp; GLADLY OVERRIDDEN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179E4CD-ED99-F42C-F58E-D0037BCC47BE}"/>
              </a:ext>
            </a:extLst>
          </p:cNvPr>
          <p:cNvSpPr txBox="1"/>
          <p:nvPr/>
        </p:nvSpPr>
        <p:spPr>
          <a:xfrm>
            <a:off x="22903" y="2509229"/>
            <a:ext cx="130442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DANGER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– </a:t>
            </a:r>
            <a:r>
              <a:rPr lang="en-US" sz="1500" b="1" dirty="0">
                <a:effectLst>
                  <a:glow rad="127000">
                    <a:srgbClr val="FFFF00"/>
                  </a:glow>
                </a:effectLst>
              </a:rPr>
              <a:t>COMFORTABLE &amp; ACCLIMATING to VIOLATION of CONSCIENCE – MORAL COMPROMISE – SUPPRESSION of TRUTH 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6EB3CD3-33BA-2007-D25D-17D0A6537D2F}"/>
              </a:ext>
            </a:extLst>
          </p:cNvPr>
          <p:cNvSpPr txBox="1"/>
          <p:nvPr/>
        </p:nvSpPr>
        <p:spPr>
          <a:xfrm>
            <a:off x="0" y="3500539"/>
            <a:ext cx="10340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glow rad="127000">
                    <a:srgbClr val="00B050"/>
                  </a:glow>
                </a:effectLst>
              </a:rPr>
              <a:t>TWISTING ZONE </a:t>
            </a:r>
            <a:r>
              <a:rPr lang="en-US" sz="1600" b="1" dirty="0">
                <a:effectLst>
                  <a:glow rad="127000">
                    <a:srgbClr val="FFFF00"/>
                  </a:glow>
                </a:effectLst>
              </a:rPr>
              <a:t>– ACTIVELY HARMONIZE with  MORALs of EVIL/SATAN  / NOT VALUES &amp; MORALS of GOD 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69E1C752-A89F-C8AC-CD5F-228ADA855D36}"/>
              </a:ext>
            </a:extLst>
          </p:cNvPr>
          <p:cNvSpPr txBox="1"/>
          <p:nvPr/>
        </p:nvSpPr>
        <p:spPr>
          <a:xfrm>
            <a:off x="8183570" y="231291"/>
            <a:ext cx="2871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>
                  <a:glow rad="127000">
                    <a:srgbClr val="FFFF00"/>
                  </a:glow>
                </a:effectLst>
              </a:rPr>
              <a:t>Stages of OBJECTIFICATON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9C47A3B-28EB-EB36-5CE4-97A7F63EE3F6}"/>
              </a:ext>
            </a:extLst>
          </p:cNvPr>
          <p:cNvSpPr txBox="1"/>
          <p:nvPr/>
        </p:nvSpPr>
        <p:spPr>
          <a:xfrm>
            <a:off x="456754" y="4237042"/>
            <a:ext cx="30831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</a:rPr>
              <a:t>Point of  NO RETURN </a:t>
            </a:r>
            <a:endParaRPr lang="en-US" sz="2400" dirty="0">
              <a:solidFill>
                <a:srgbClr val="FF0000"/>
              </a:solidFill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70" name="Arrow: Down 69">
            <a:extLst>
              <a:ext uri="{FF2B5EF4-FFF2-40B4-BE49-F238E27FC236}">
                <a16:creationId xmlns:a16="http://schemas.microsoft.com/office/drawing/2014/main" id="{B6CBCE6F-DFEE-6EA7-56D2-0270C1A6364E}"/>
              </a:ext>
            </a:extLst>
          </p:cNvPr>
          <p:cNvSpPr/>
          <p:nvPr/>
        </p:nvSpPr>
        <p:spPr>
          <a:xfrm>
            <a:off x="3399355" y="4347094"/>
            <a:ext cx="274300" cy="3040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effectLst>
                <a:glow rad="127000">
                  <a:srgbClr val="00B050"/>
                </a:glow>
              </a:effectLst>
              <a:highlight>
                <a:srgbClr val="00FF00"/>
              </a:highlight>
            </a:endParaRPr>
          </a:p>
        </p:txBody>
      </p:sp>
      <p:sp>
        <p:nvSpPr>
          <p:cNvPr id="99" name="Arrow: Down 98">
            <a:extLst>
              <a:ext uri="{FF2B5EF4-FFF2-40B4-BE49-F238E27FC236}">
                <a16:creationId xmlns:a16="http://schemas.microsoft.com/office/drawing/2014/main" id="{827DACF2-A45E-D854-24F6-093B6A043175}"/>
              </a:ext>
            </a:extLst>
          </p:cNvPr>
          <p:cNvSpPr/>
          <p:nvPr/>
        </p:nvSpPr>
        <p:spPr>
          <a:xfrm>
            <a:off x="257108" y="4340901"/>
            <a:ext cx="274300" cy="3040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effectLst>
                <a:glow rad="127000">
                  <a:srgbClr val="00B050"/>
                </a:glow>
              </a:effectLst>
              <a:highlight>
                <a:srgbClr val="00FF00"/>
              </a:highlight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7DEF453-8BD4-4840-DDA9-72A373233B8E}"/>
              </a:ext>
            </a:extLst>
          </p:cNvPr>
          <p:cNvSpPr txBox="1"/>
          <p:nvPr/>
        </p:nvSpPr>
        <p:spPr>
          <a:xfrm>
            <a:off x="9883714" y="4455874"/>
            <a:ext cx="1106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Ruin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F9B4E09-228D-47DF-8FB1-5E71993CADA6}"/>
              </a:ext>
            </a:extLst>
          </p:cNvPr>
          <p:cNvSpPr txBox="1"/>
          <p:nvPr/>
        </p:nvSpPr>
        <p:spPr>
          <a:xfrm>
            <a:off x="4384067" y="4844257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rgbClr val="FFC000"/>
                  </a:glow>
                </a:effectLst>
              </a:rPr>
              <a:t>Reprobate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5D4B46A-264D-5AC8-2CBF-B2B9FAE4C668}"/>
              </a:ext>
            </a:extLst>
          </p:cNvPr>
          <p:cNvSpPr txBox="1"/>
          <p:nvPr/>
        </p:nvSpPr>
        <p:spPr>
          <a:xfrm>
            <a:off x="4137917" y="4405559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127000">
                    <a:srgbClr val="FFC000"/>
                  </a:glow>
                </a:effectLst>
              </a:rPr>
              <a:t>Apostate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F09807E-CA13-E960-3560-D949E9079CBF}"/>
              </a:ext>
            </a:extLst>
          </p:cNvPr>
          <p:cNvSpPr txBox="1"/>
          <p:nvPr/>
        </p:nvSpPr>
        <p:spPr>
          <a:xfrm>
            <a:off x="4971310" y="4262343"/>
            <a:ext cx="1227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Self-Promoting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DC7DD6E-DC49-DB8A-FA30-65D2948E80B3}"/>
              </a:ext>
            </a:extLst>
          </p:cNvPr>
          <p:cNvSpPr txBox="1"/>
          <p:nvPr/>
        </p:nvSpPr>
        <p:spPr>
          <a:xfrm>
            <a:off x="6200708" y="3954720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Disregard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32DC4B7F-4FB4-1CCA-F781-70C9E72C46A5}"/>
              </a:ext>
            </a:extLst>
          </p:cNvPr>
          <p:cNvSpPr txBox="1"/>
          <p:nvPr/>
        </p:nvSpPr>
        <p:spPr>
          <a:xfrm>
            <a:off x="6558875" y="4292529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Disdain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7DAA099F-9BB0-1760-B2CD-0511E4A80C06}"/>
              </a:ext>
            </a:extLst>
          </p:cNvPr>
          <p:cNvSpPr txBox="1"/>
          <p:nvPr/>
        </p:nvSpPr>
        <p:spPr>
          <a:xfrm>
            <a:off x="7744336" y="4293752"/>
            <a:ext cx="15542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Willful Disregard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8A2DFC3D-8D2C-2108-18C9-D7D000147308}"/>
              </a:ext>
            </a:extLst>
          </p:cNvPr>
          <p:cNvSpPr txBox="1"/>
          <p:nvPr/>
        </p:nvSpPr>
        <p:spPr>
          <a:xfrm>
            <a:off x="7412337" y="3948785"/>
            <a:ext cx="1418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Self-Entitled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62133AD6-23CF-3358-F5D2-C59667446502}"/>
              </a:ext>
            </a:extLst>
          </p:cNvPr>
          <p:cNvSpPr txBox="1"/>
          <p:nvPr/>
        </p:nvSpPr>
        <p:spPr>
          <a:xfrm>
            <a:off x="5516979" y="3311474"/>
            <a:ext cx="1037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Indifference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9D37E566-17BC-99FD-8238-1CCF06B70E12}"/>
              </a:ext>
            </a:extLst>
          </p:cNvPr>
          <p:cNvSpPr txBox="1"/>
          <p:nvPr/>
        </p:nvSpPr>
        <p:spPr>
          <a:xfrm>
            <a:off x="5160499" y="2928224"/>
            <a:ext cx="100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Localized</a:t>
            </a:r>
          </a:p>
        </p:txBody>
      </p:sp>
    </p:spTree>
    <p:extLst>
      <p:ext uri="{BB962C8B-B14F-4D97-AF65-F5344CB8AC3E}">
        <p14:creationId xmlns:p14="http://schemas.microsoft.com/office/powerpoint/2010/main" val="2329465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</TotalTime>
  <Words>1651</Words>
  <Application>Microsoft Office PowerPoint</Application>
  <PresentationFormat>Widescreen</PresentationFormat>
  <Paragraphs>858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Diana Warner</dc:creator>
  <cp:lastModifiedBy>Diana Warner</cp:lastModifiedBy>
  <cp:revision>22</cp:revision>
  <dcterms:created xsi:type="dcterms:W3CDTF">2025-11-25T19:28:45Z</dcterms:created>
  <dcterms:modified xsi:type="dcterms:W3CDTF">2026-01-12T22:40:12Z</dcterms:modified>
</cp:coreProperties>
</file>